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p" w:displacedByCustomXml="next"/>
    <w:bookmarkEnd w:id="0" w:displacedByCustomXml="next"/>
    <w:sdt>
      <w:sdtPr>
        <w:rPr>
          <w:rFonts w:ascii="Calibri" w:eastAsia="Calibri" w:hAnsi="Calibri" w:cstheme="minorHAnsi"/>
          <w:color w:val="000000"/>
          <w:sz w:val="22"/>
          <w:szCs w:val="22"/>
          <w:u w:color="000000"/>
          <w:bdr w:val="nil"/>
          <w:lang w:val="da-DK" w:eastAsia="nb-NO"/>
        </w:rPr>
        <w:id w:val="564378143"/>
        <w:docPartObj>
          <w:docPartGallery w:val="Cover Pages"/>
          <w:docPartUnique/>
        </w:docPartObj>
      </w:sdtPr>
      <w:sdtContent>
        <w:p w14:paraId="2F30BF51" w14:textId="77777777" w:rsidR="009A7CBC" w:rsidRPr="008C18CB" w:rsidRDefault="009A7CBC" w:rsidP="000E1FF7">
          <w:pPr>
            <w:spacing w:line="240" w:lineRule="auto"/>
            <w:rPr>
              <w:rFonts w:cstheme="minorHAnsi"/>
            </w:rPr>
          </w:pPr>
          <w:r w:rsidRPr="008C18CB">
            <w:rPr>
              <w:rFonts w:cstheme="minorHAnsi"/>
            </w:rPr>
            <w:t xml:space="preserve"> </w:t>
          </w:r>
        </w:p>
        <w:tbl>
          <w:tblPr>
            <w:tblpPr w:leftFromText="187" w:rightFromText="187" w:horzAnchor="margin" w:tblpXSpec="center" w:tblpY="2881"/>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471"/>
          </w:tblGrid>
          <w:tr w:rsidR="009A7CBC" w:rsidRPr="008C18CB" w14:paraId="32331733" w14:textId="77777777" w:rsidTr="00A530E4">
            <w:sdt>
              <w:sdtPr>
                <w:rPr>
                  <w:rFonts w:cstheme="minorHAnsi"/>
                  <w:color w:val="2F5496" w:themeColor="accent1" w:themeShade="BF"/>
                  <w:sz w:val="24"/>
                  <w:szCs w:val="24"/>
                </w:rPr>
                <w:alias w:val="Firma"/>
                <w:id w:val="13406915"/>
                <w:placeholder>
                  <w:docPart w:val="0754B62232984C1FA9C584B73E8D23D2"/>
                </w:placeholder>
                <w:dataBinding w:prefixMappings="xmlns:ns0='http://schemas.openxmlformats.org/officeDocument/2006/extended-properties'" w:xpath="/ns0:Properties[1]/ns0:Company[1]" w:storeItemID="{6668398D-A668-4E3E-A5EB-62B293D839F1}"/>
                <w:text/>
              </w:sdtPr>
              <w:sdtContent>
                <w:tc>
                  <w:tcPr>
                    <w:tcW w:w="7471" w:type="dxa"/>
                    <w:tcMar>
                      <w:top w:w="216" w:type="dxa"/>
                      <w:left w:w="115" w:type="dxa"/>
                      <w:bottom w:w="216" w:type="dxa"/>
                      <w:right w:w="115" w:type="dxa"/>
                    </w:tcMar>
                  </w:tcPr>
                  <w:p w14:paraId="7C285433" w14:textId="7FD7D3E6" w:rsidR="009A7CBC" w:rsidRPr="008C18CB" w:rsidRDefault="00AF0B3C" w:rsidP="000E1FF7">
                    <w:pPr>
                      <w:pStyle w:val="Ingenmellomrom"/>
                      <w:rPr>
                        <w:rFonts w:cstheme="minorHAnsi"/>
                        <w:color w:val="2F5496" w:themeColor="accent1" w:themeShade="BF"/>
                        <w:sz w:val="24"/>
                      </w:rPr>
                    </w:pPr>
                    <w:r w:rsidRPr="008C18CB">
                      <w:rPr>
                        <w:rFonts w:cstheme="minorHAnsi"/>
                        <w:color w:val="2F5496" w:themeColor="accent1" w:themeShade="BF"/>
                        <w:sz w:val="24"/>
                        <w:szCs w:val="24"/>
                      </w:rPr>
                      <w:t>Jakobsgrenda barnehage SA</w:t>
                    </w:r>
                  </w:p>
                </w:tc>
              </w:sdtContent>
            </w:sdt>
          </w:tr>
          <w:tr w:rsidR="009A7CBC" w:rsidRPr="008C18CB" w14:paraId="433CAC27" w14:textId="77777777" w:rsidTr="00A530E4">
            <w:tc>
              <w:tcPr>
                <w:tcW w:w="7471" w:type="dxa"/>
              </w:tcPr>
              <w:sdt>
                <w:sdtPr>
                  <w:rPr>
                    <w:rFonts w:eastAsiaTheme="majorEastAsia" w:cstheme="minorHAnsi"/>
                    <w:color w:val="4472C4" w:themeColor="accent1"/>
                    <w:sz w:val="88"/>
                    <w:szCs w:val="88"/>
                  </w:rPr>
                  <w:alias w:val="Tittel"/>
                  <w:id w:val="13406919"/>
                  <w:placeholder>
                    <w:docPart w:val="BC71BBB9BF844427995C8F5AC1C87D6C"/>
                  </w:placeholder>
                  <w:dataBinding w:prefixMappings="xmlns:ns0='http://schemas.openxmlformats.org/package/2006/metadata/core-properties' xmlns:ns1='http://purl.org/dc/elements/1.1/'" w:xpath="/ns0:coreProperties[1]/ns1:title[1]" w:storeItemID="{6C3C8BC8-F283-45AE-878A-BAB7291924A1}"/>
                  <w:text/>
                </w:sdtPr>
                <w:sdtContent>
                  <w:p w14:paraId="6D0DBDF1" w14:textId="7832BDF9" w:rsidR="009A7CBC" w:rsidRPr="008C18CB" w:rsidRDefault="00AF0B3C" w:rsidP="000E1FF7">
                    <w:pPr>
                      <w:pStyle w:val="Ingenmellomrom"/>
                      <w:rPr>
                        <w:rFonts w:eastAsiaTheme="majorEastAsia" w:cstheme="minorHAnsi"/>
                        <w:color w:val="4472C4" w:themeColor="accent1"/>
                        <w:sz w:val="88"/>
                        <w:szCs w:val="88"/>
                      </w:rPr>
                    </w:pPr>
                    <w:r w:rsidRPr="008C18CB">
                      <w:rPr>
                        <w:rFonts w:eastAsiaTheme="majorEastAsia" w:cstheme="minorHAnsi"/>
                        <w:color w:val="4472C4" w:themeColor="accent1"/>
                        <w:sz w:val="88"/>
                        <w:szCs w:val="88"/>
                      </w:rPr>
                      <w:t>Årsplan</w:t>
                    </w:r>
                  </w:p>
                </w:sdtContent>
              </w:sdt>
            </w:tc>
          </w:tr>
          <w:tr w:rsidR="009A7CBC" w:rsidRPr="008C18CB" w14:paraId="22A3403A" w14:textId="77777777" w:rsidTr="00A530E4">
            <w:sdt>
              <w:sdtPr>
                <w:rPr>
                  <w:rFonts w:cstheme="minorHAnsi"/>
                  <w:color w:val="2F5496" w:themeColor="accent1" w:themeShade="BF"/>
                  <w:sz w:val="24"/>
                  <w:szCs w:val="24"/>
                </w:rPr>
                <w:alias w:val="Undertittel"/>
                <w:id w:val="13406923"/>
                <w:placeholder>
                  <w:docPart w:val="AD37140C3C0E41DD8C200CE99A831719"/>
                </w:placeholder>
                <w:dataBinding w:prefixMappings="xmlns:ns0='http://schemas.openxmlformats.org/package/2006/metadata/core-properties' xmlns:ns1='http://purl.org/dc/elements/1.1/'" w:xpath="/ns0:coreProperties[1]/ns1:subject[1]" w:storeItemID="{6C3C8BC8-F283-45AE-878A-BAB7291924A1}"/>
                <w:text/>
              </w:sdtPr>
              <w:sdtContent>
                <w:tc>
                  <w:tcPr>
                    <w:tcW w:w="7471" w:type="dxa"/>
                    <w:tcMar>
                      <w:top w:w="216" w:type="dxa"/>
                      <w:left w:w="115" w:type="dxa"/>
                      <w:bottom w:w="216" w:type="dxa"/>
                      <w:right w:w="115" w:type="dxa"/>
                    </w:tcMar>
                  </w:tcPr>
                  <w:p w14:paraId="09A539B3" w14:textId="2B7ACB95" w:rsidR="009A7CBC" w:rsidRPr="008C18CB" w:rsidRDefault="00BD0B93" w:rsidP="000E1FF7">
                    <w:pPr>
                      <w:pStyle w:val="Ingenmellomrom"/>
                      <w:rPr>
                        <w:rFonts w:cstheme="minorHAnsi"/>
                        <w:color w:val="2F5496" w:themeColor="accent1" w:themeShade="BF"/>
                        <w:sz w:val="24"/>
                      </w:rPr>
                    </w:pPr>
                    <w:r w:rsidRPr="008C18CB">
                      <w:rPr>
                        <w:rFonts w:cstheme="minorHAnsi"/>
                        <w:color w:val="2F5496" w:themeColor="accent1" w:themeShade="BF"/>
                        <w:sz w:val="24"/>
                        <w:szCs w:val="24"/>
                      </w:rPr>
                      <w:t>202</w:t>
                    </w:r>
                    <w:r w:rsidR="00A77743">
                      <w:rPr>
                        <w:rFonts w:cstheme="minorHAnsi"/>
                        <w:color w:val="2F5496" w:themeColor="accent1" w:themeShade="BF"/>
                        <w:sz w:val="24"/>
                        <w:szCs w:val="24"/>
                      </w:rPr>
                      <w:t>5</w:t>
                    </w:r>
                    <w:r w:rsidRPr="008C18CB">
                      <w:rPr>
                        <w:rFonts w:cstheme="minorHAnsi"/>
                        <w:color w:val="2F5496" w:themeColor="accent1" w:themeShade="BF"/>
                        <w:sz w:val="24"/>
                        <w:szCs w:val="24"/>
                      </w:rPr>
                      <w:t xml:space="preserve"> - 202</w:t>
                    </w:r>
                    <w:r w:rsidR="00A77743">
                      <w:rPr>
                        <w:rFonts w:cstheme="minorHAnsi"/>
                        <w:color w:val="2F5496" w:themeColor="accent1" w:themeShade="BF"/>
                        <w:sz w:val="24"/>
                        <w:szCs w:val="24"/>
                      </w:rPr>
                      <w:t>6</w:t>
                    </w:r>
                  </w:p>
                </w:tc>
              </w:sdtContent>
            </w:sdt>
          </w:tr>
        </w:tbl>
        <w:p w14:paraId="52053EAF" w14:textId="09B87074" w:rsidR="009A7CBC" w:rsidRPr="008C18CB" w:rsidRDefault="00C13E96" w:rsidP="6E081EB9">
          <w:pPr>
            <w:spacing w:line="240" w:lineRule="auto"/>
          </w:pPr>
          <w:r>
            <w:rPr>
              <w:noProof/>
            </w:rPr>
            <w:drawing>
              <wp:anchor distT="0" distB="0" distL="114300" distR="114300" simplePos="0" relativeHeight="251659265" behindDoc="0" locked="0" layoutInCell="1" allowOverlap="1" wp14:anchorId="56215E48" wp14:editId="0EE94941">
                <wp:simplePos x="0" y="0"/>
                <wp:positionH relativeFrom="page">
                  <wp:align>center</wp:align>
                </wp:positionH>
                <wp:positionV relativeFrom="paragraph">
                  <wp:posOffset>3061335</wp:posOffset>
                </wp:positionV>
                <wp:extent cx="4591050" cy="4591050"/>
                <wp:effectExtent l="0" t="0" r="0" b="0"/>
                <wp:wrapNone/>
                <wp:docPr id="486836200" name="Grafik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6836200" name=""/>
                        <pic:cNvPicPr/>
                      </pic:nvPicPr>
                      <pic:blipFill>
                        <a:blip r:embed="rId12">
                          <a:extLst>
                            <a:ext uri="{96DAC541-7B7A-43D3-8B79-37D633B846F1}">
                              <asvg:svgBlip xmlns:asvg="http://schemas.microsoft.com/office/drawing/2016/SVG/main" r:embed="rId13"/>
                            </a:ext>
                          </a:extLst>
                        </a:blip>
                        <a:stretch>
                          <a:fillRect/>
                        </a:stretch>
                      </pic:blipFill>
                      <pic:spPr>
                        <a:xfrm>
                          <a:off x="0" y="0"/>
                          <a:ext cx="4591050" cy="4591050"/>
                        </a:xfrm>
                        <a:prstGeom prst="rect">
                          <a:avLst/>
                        </a:prstGeom>
                      </pic:spPr>
                    </pic:pic>
                  </a:graphicData>
                </a:graphic>
                <wp14:sizeRelH relativeFrom="margin">
                  <wp14:pctWidth>0</wp14:pctWidth>
                </wp14:sizeRelH>
                <wp14:sizeRelV relativeFrom="margin">
                  <wp14:pctHeight>0</wp14:pctHeight>
                </wp14:sizeRelV>
              </wp:anchor>
            </w:drawing>
          </w:r>
          <w:r w:rsidR="009A7CBC" w:rsidRPr="6E081EB9">
            <w:br w:type="page"/>
          </w:r>
        </w:p>
        <w:sdt>
          <w:sdtPr>
            <w:rPr>
              <w:rFonts w:asciiTheme="minorHAnsi" w:eastAsiaTheme="minorEastAsia" w:hAnsiTheme="minorHAnsi" w:cstheme="minorBidi"/>
              <w:color w:val="auto"/>
              <w:sz w:val="21"/>
              <w:szCs w:val="21"/>
            </w:rPr>
            <w:id w:val="1513122714"/>
            <w:docPartObj>
              <w:docPartGallery w:val="Table of Contents"/>
              <w:docPartUnique/>
            </w:docPartObj>
          </w:sdtPr>
          <w:sdtContent>
            <w:p w14:paraId="2E42B164" w14:textId="77777777" w:rsidR="009A7CBC" w:rsidRPr="008C18CB" w:rsidRDefault="009A7CBC" w:rsidP="6E081EB9">
              <w:pPr>
                <w:pStyle w:val="Overskriftforinnholdsfortegnelse"/>
                <w:rPr>
                  <w:rFonts w:asciiTheme="minorHAnsi" w:hAnsiTheme="minorHAnsi" w:cstheme="minorBidi"/>
                </w:rPr>
              </w:pPr>
              <w:r w:rsidRPr="6E081EB9">
                <w:rPr>
                  <w:rFonts w:asciiTheme="minorHAnsi" w:hAnsiTheme="minorHAnsi" w:cstheme="minorBidi"/>
                </w:rPr>
                <w:t>Innhold</w:t>
              </w:r>
            </w:p>
            <w:p w14:paraId="102CA06A" w14:textId="63CBB594" w:rsidR="006F1542" w:rsidRDefault="003237B4">
              <w:pPr>
                <w:pStyle w:val="INNH1"/>
                <w:tabs>
                  <w:tab w:val="right" w:leader="dot" w:pos="9344"/>
                </w:tabs>
                <w:rPr>
                  <w:noProof/>
                  <w:kern w:val="2"/>
                  <w:sz w:val="22"/>
                  <w:szCs w:val="22"/>
                  <w:lang w:eastAsia="nb-NO"/>
                  <w14:ligatures w14:val="standardContextual"/>
                </w:rPr>
              </w:pPr>
              <w:r>
                <w:fldChar w:fldCharType="begin"/>
              </w:r>
              <w:r w:rsidR="009A7CBC">
                <w:instrText>TOC \o "1-3" \h \z \u</w:instrText>
              </w:r>
              <w:r>
                <w:fldChar w:fldCharType="separate"/>
              </w:r>
              <w:hyperlink w:anchor="_Toc143250247" w:history="1">
                <w:r w:rsidR="006F1542" w:rsidRPr="005A4A3B">
                  <w:rPr>
                    <w:rStyle w:val="Hyperkobling"/>
                    <w:noProof/>
                  </w:rPr>
                  <w:t>Innledning</w:t>
                </w:r>
                <w:r w:rsidR="006F1542">
                  <w:rPr>
                    <w:noProof/>
                    <w:webHidden/>
                  </w:rPr>
                  <w:tab/>
                </w:r>
                <w:r w:rsidR="006F1542">
                  <w:rPr>
                    <w:noProof/>
                    <w:webHidden/>
                  </w:rPr>
                  <w:fldChar w:fldCharType="begin"/>
                </w:r>
                <w:r w:rsidR="006F1542">
                  <w:rPr>
                    <w:noProof/>
                    <w:webHidden/>
                  </w:rPr>
                  <w:instrText xml:space="preserve"> PAGEREF _Toc143250247 \h </w:instrText>
                </w:r>
                <w:r w:rsidR="006F1542">
                  <w:rPr>
                    <w:noProof/>
                    <w:webHidden/>
                  </w:rPr>
                </w:r>
                <w:r w:rsidR="006F1542">
                  <w:rPr>
                    <w:noProof/>
                    <w:webHidden/>
                  </w:rPr>
                  <w:fldChar w:fldCharType="separate"/>
                </w:r>
                <w:r w:rsidR="0077366B">
                  <w:rPr>
                    <w:noProof/>
                    <w:webHidden/>
                  </w:rPr>
                  <w:t>2</w:t>
                </w:r>
                <w:r w:rsidR="006F1542">
                  <w:rPr>
                    <w:noProof/>
                    <w:webHidden/>
                  </w:rPr>
                  <w:fldChar w:fldCharType="end"/>
                </w:r>
              </w:hyperlink>
            </w:p>
            <w:p w14:paraId="1B12BC5B" w14:textId="3A3B1439" w:rsidR="006F1542" w:rsidRDefault="006F1542">
              <w:pPr>
                <w:pStyle w:val="INNH1"/>
                <w:tabs>
                  <w:tab w:val="right" w:leader="dot" w:pos="9344"/>
                </w:tabs>
                <w:rPr>
                  <w:noProof/>
                  <w:kern w:val="2"/>
                  <w:sz w:val="22"/>
                  <w:szCs w:val="22"/>
                  <w:lang w:eastAsia="nb-NO"/>
                  <w14:ligatures w14:val="standardContextual"/>
                </w:rPr>
              </w:pPr>
              <w:hyperlink w:anchor="_Toc143250248" w:history="1">
                <w:r w:rsidRPr="005A4A3B">
                  <w:rPr>
                    <w:rStyle w:val="Hyperkobling"/>
                    <w:noProof/>
                  </w:rPr>
                  <w:t>Barnehagens verdigrunnlag</w:t>
                </w:r>
                <w:r>
                  <w:rPr>
                    <w:noProof/>
                    <w:webHidden/>
                  </w:rPr>
                  <w:tab/>
                </w:r>
                <w:r>
                  <w:rPr>
                    <w:noProof/>
                    <w:webHidden/>
                  </w:rPr>
                  <w:fldChar w:fldCharType="begin"/>
                </w:r>
                <w:r>
                  <w:rPr>
                    <w:noProof/>
                    <w:webHidden/>
                  </w:rPr>
                  <w:instrText xml:space="preserve"> PAGEREF _Toc143250248 \h </w:instrText>
                </w:r>
                <w:r>
                  <w:rPr>
                    <w:noProof/>
                    <w:webHidden/>
                  </w:rPr>
                </w:r>
                <w:r>
                  <w:rPr>
                    <w:noProof/>
                    <w:webHidden/>
                  </w:rPr>
                  <w:fldChar w:fldCharType="separate"/>
                </w:r>
                <w:r w:rsidR="0077366B">
                  <w:rPr>
                    <w:noProof/>
                    <w:webHidden/>
                  </w:rPr>
                  <w:t>2</w:t>
                </w:r>
                <w:r>
                  <w:rPr>
                    <w:noProof/>
                    <w:webHidden/>
                  </w:rPr>
                  <w:fldChar w:fldCharType="end"/>
                </w:r>
              </w:hyperlink>
            </w:p>
            <w:p w14:paraId="38D0AB3A" w14:textId="61924CC5" w:rsidR="006F1542" w:rsidRDefault="006F1542">
              <w:pPr>
                <w:pStyle w:val="INNH1"/>
                <w:tabs>
                  <w:tab w:val="right" w:leader="dot" w:pos="9344"/>
                </w:tabs>
                <w:rPr>
                  <w:noProof/>
                  <w:kern w:val="2"/>
                  <w:sz w:val="22"/>
                  <w:szCs w:val="22"/>
                  <w:lang w:eastAsia="nb-NO"/>
                  <w14:ligatures w14:val="standardContextual"/>
                </w:rPr>
              </w:pPr>
              <w:hyperlink w:anchor="_Toc143250249" w:history="1">
                <w:r w:rsidRPr="005A4A3B">
                  <w:rPr>
                    <w:rStyle w:val="Hyperkobling"/>
                    <w:noProof/>
                  </w:rPr>
                  <w:t>Presentasjon av barnehagen</w:t>
                </w:r>
                <w:r>
                  <w:rPr>
                    <w:noProof/>
                    <w:webHidden/>
                  </w:rPr>
                  <w:tab/>
                </w:r>
                <w:r>
                  <w:rPr>
                    <w:noProof/>
                    <w:webHidden/>
                  </w:rPr>
                  <w:fldChar w:fldCharType="begin"/>
                </w:r>
                <w:r>
                  <w:rPr>
                    <w:noProof/>
                    <w:webHidden/>
                  </w:rPr>
                  <w:instrText xml:space="preserve"> PAGEREF _Toc143250249 \h </w:instrText>
                </w:r>
                <w:r>
                  <w:rPr>
                    <w:noProof/>
                    <w:webHidden/>
                  </w:rPr>
                </w:r>
                <w:r>
                  <w:rPr>
                    <w:noProof/>
                    <w:webHidden/>
                  </w:rPr>
                  <w:fldChar w:fldCharType="separate"/>
                </w:r>
                <w:r w:rsidR="0077366B">
                  <w:rPr>
                    <w:noProof/>
                    <w:webHidden/>
                  </w:rPr>
                  <w:t>3</w:t>
                </w:r>
                <w:r>
                  <w:rPr>
                    <w:noProof/>
                    <w:webHidden/>
                  </w:rPr>
                  <w:fldChar w:fldCharType="end"/>
                </w:r>
              </w:hyperlink>
            </w:p>
            <w:p w14:paraId="3845A471" w14:textId="18B3B281" w:rsidR="006F1542" w:rsidRDefault="006F1542">
              <w:pPr>
                <w:pStyle w:val="INNH1"/>
                <w:tabs>
                  <w:tab w:val="right" w:leader="dot" w:pos="9344"/>
                </w:tabs>
                <w:rPr>
                  <w:noProof/>
                  <w:kern w:val="2"/>
                  <w:sz w:val="22"/>
                  <w:szCs w:val="22"/>
                  <w:lang w:eastAsia="nb-NO"/>
                  <w14:ligatures w14:val="standardContextual"/>
                </w:rPr>
              </w:pPr>
              <w:hyperlink w:anchor="_Toc143250250" w:history="1">
                <w:r w:rsidRPr="005A4A3B">
                  <w:rPr>
                    <w:rStyle w:val="Hyperkobling"/>
                    <w:noProof/>
                  </w:rPr>
                  <w:t>Planlegging, evaluering, progresjon og satsning</w:t>
                </w:r>
                <w:r>
                  <w:rPr>
                    <w:noProof/>
                    <w:webHidden/>
                  </w:rPr>
                  <w:tab/>
                </w:r>
                <w:r>
                  <w:rPr>
                    <w:noProof/>
                    <w:webHidden/>
                  </w:rPr>
                  <w:fldChar w:fldCharType="begin"/>
                </w:r>
                <w:r>
                  <w:rPr>
                    <w:noProof/>
                    <w:webHidden/>
                  </w:rPr>
                  <w:instrText xml:space="preserve"> PAGEREF _Toc143250250 \h </w:instrText>
                </w:r>
                <w:r>
                  <w:rPr>
                    <w:noProof/>
                    <w:webHidden/>
                  </w:rPr>
                </w:r>
                <w:r>
                  <w:rPr>
                    <w:noProof/>
                    <w:webHidden/>
                  </w:rPr>
                  <w:fldChar w:fldCharType="separate"/>
                </w:r>
                <w:r w:rsidR="0077366B">
                  <w:rPr>
                    <w:noProof/>
                    <w:webHidden/>
                  </w:rPr>
                  <w:t>4</w:t>
                </w:r>
                <w:r>
                  <w:rPr>
                    <w:noProof/>
                    <w:webHidden/>
                  </w:rPr>
                  <w:fldChar w:fldCharType="end"/>
                </w:r>
              </w:hyperlink>
            </w:p>
            <w:p w14:paraId="62C24AC1" w14:textId="15257D01" w:rsidR="006F1542" w:rsidRDefault="006F1542">
              <w:pPr>
                <w:pStyle w:val="INNH2"/>
                <w:tabs>
                  <w:tab w:val="right" w:leader="dot" w:pos="9344"/>
                </w:tabs>
                <w:rPr>
                  <w:noProof/>
                  <w:kern w:val="2"/>
                  <w:sz w:val="22"/>
                  <w:szCs w:val="22"/>
                  <w:lang w:eastAsia="nb-NO"/>
                  <w14:ligatures w14:val="standardContextual"/>
                </w:rPr>
              </w:pPr>
              <w:hyperlink w:anchor="_Toc143250251" w:history="1">
                <w:r w:rsidRPr="005A4A3B">
                  <w:rPr>
                    <w:rStyle w:val="Hyperkobling"/>
                    <w:noProof/>
                  </w:rPr>
                  <w:t>Progresjonsplan og fagområder</w:t>
                </w:r>
                <w:r>
                  <w:rPr>
                    <w:noProof/>
                    <w:webHidden/>
                  </w:rPr>
                  <w:tab/>
                </w:r>
                <w:r>
                  <w:rPr>
                    <w:noProof/>
                    <w:webHidden/>
                  </w:rPr>
                  <w:fldChar w:fldCharType="begin"/>
                </w:r>
                <w:r>
                  <w:rPr>
                    <w:noProof/>
                    <w:webHidden/>
                  </w:rPr>
                  <w:instrText xml:space="preserve"> PAGEREF _Toc143250251 \h </w:instrText>
                </w:r>
                <w:r>
                  <w:rPr>
                    <w:noProof/>
                    <w:webHidden/>
                  </w:rPr>
                </w:r>
                <w:r>
                  <w:rPr>
                    <w:noProof/>
                    <w:webHidden/>
                  </w:rPr>
                  <w:fldChar w:fldCharType="separate"/>
                </w:r>
                <w:r w:rsidR="0077366B">
                  <w:rPr>
                    <w:noProof/>
                    <w:webHidden/>
                  </w:rPr>
                  <w:t>4</w:t>
                </w:r>
                <w:r>
                  <w:rPr>
                    <w:noProof/>
                    <w:webHidden/>
                  </w:rPr>
                  <w:fldChar w:fldCharType="end"/>
                </w:r>
              </w:hyperlink>
            </w:p>
            <w:p w14:paraId="52BAC7CC" w14:textId="626CBC46" w:rsidR="006F1542" w:rsidRDefault="006F1542">
              <w:pPr>
                <w:pStyle w:val="INNH2"/>
                <w:tabs>
                  <w:tab w:val="right" w:leader="dot" w:pos="9344"/>
                </w:tabs>
                <w:rPr>
                  <w:noProof/>
                  <w:kern w:val="2"/>
                  <w:sz w:val="22"/>
                  <w:szCs w:val="22"/>
                  <w:lang w:eastAsia="nb-NO"/>
                  <w14:ligatures w14:val="standardContextual"/>
                </w:rPr>
              </w:pPr>
              <w:hyperlink w:anchor="_Toc143250252" w:history="1">
                <w:r w:rsidRPr="005A4A3B">
                  <w:rPr>
                    <w:rStyle w:val="Hyperkobling"/>
                    <w:noProof/>
                  </w:rPr>
                  <w:t>Våre satsningsområder</w:t>
                </w:r>
                <w:r>
                  <w:rPr>
                    <w:noProof/>
                    <w:webHidden/>
                  </w:rPr>
                  <w:tab/>
                </w:r>
                <w:r>
                  <w:rPr>
                    <w:noProof/>
                    <w:webHidden/>
                  </w:rPr>
                  <w:fldChar w:fldCharType="begin"/>
                </w:r>
                <w:r>
                  <w:rPr>
                    <w:noProof/>
                    <w:webHidden/>
                  </w:rPr>
                  <w:instrText xml:space="preserve"> PAGEREF _Toc143250252 \h </w:instrText>
                </w:r>
                <w:r>
                  <w:rPr>
                    <w:noProof/>
                    <w:webHidden/>
                  </w:rPr>
                </w:r>
                <w:r>
                  <w:rPr>
                    <w:noProof/>
                    <w:webHidden/>
                  </w:rPr>
                  <w:fldChar w:fldCharType="separate"/>
                </w:r>
                <w:r w:rsidR="0077366B">
                  <w:rPr>
                    <w:noProof/>
                    <w:webHidden/>
                  </w:rPr>
                  <w:t>5</w:t>
                </w:r>
                <w:r>
                  <w:rPr>
                    <w:noProof/>
                    <w:webHidden/>
                  </w:rPr>
                  <w:fldChar w:fldCharType="end"/>
                </w:r>
              </w:hyperlink>
            </w:p>
            <w:p w14:paraId="628FB659" w14:textId="4002AD8F" w:rsidR="006F1542" w:rsidRDefault="006F1542">
              <w:pPr>
                <w:pStyle w:val="INNH1"/>
                <w:tabs>
                  <w:tab w:val="right" w:leader="dot" w:pos="9344"/>
                </w:tabs>
                <w:rPr>
                  <w:noProof/>
                  <w:kern w:val="2"/>
                  <w:sz w:val="22"/>
                  <w:szCs w:val="22"/>
                  <w:lang w:eastAsia="nb-NO"/>
                  <w14:ligatures w14:val="standardContextual"/>
                </w:rPr>
              </w:pPr>
              <w:hyperlink w:anchor="_Toc143250253" w:history="1">
                <w:r w:rsidRPr="005A4A3B">
                  <w:rPr>
                    <w:rStyle w:val="Hyperkobling"/>
                    <w:noProof/>
                  </w:rPr>
                  <w:t>Livsmestring og helse</w:t>
                </w:r>
                <w:r>
                  <w:rPr>
                    <w:noProof/>
                    <w:webHidden/>
                  </w:rPr>
                  <w:tab/>
                </w:r>
                <w:r>
                  <w:rPr>
                    <w:noProof/>
                    <w:webHidden/>
                  </w:rPr>
                  <w:fldChar w:fldCharType="begin"/>
                </w:r>
                <w:r>
                  <w:rPr>
                    <w:noProof/>
                    <w:webHidden/>
                  </w:rPr>
                  <w:instrText xml:space="preserve"> PAGEREF _Toc143250253 \h </w:instrText>
                </w:r>
                <w:r>
                  <w:rPr>
                    <w:noProof/>
                    <w:webHidden/>
                  </w:rPr>
                </w:r>
                <w:r>
                  <w:rPr>
                    <w:noProof/>
                    <w:webHidden/>
                  </w:rPr>
                  <w:fldChar w:fldCharType="separate"/>
                </w:r>
                <w:r w:rsidR="0077366B">
                  <w:rPr>
                    <w:noProof/>
                    <w:webHidden/>
                  </w:rPr>
                  <w:t>5</w:t>
                </w:r>
                <w:r>
                  <w:rPr>
                    <w:noProof/>
                    <w:webHidden/>
                  </w:rPr>
                  <w:fldChar w:fldCharType="end"/>
                </w:r>
              </w:hyperlink>
            </w:p>
            <w:p w14:paraId="3E535AFC" w14:textId="5DC1EE15" w:rsidR="006F1542" w:rsidRDefault="006F1542">
              <w:pPr>
                <w:pStyle w:val="INNH2"/>
                <w:tabs>
                  <w:tab w:val="right" w:leader="dot" w:pos="9344"/>
                </w:tabs>
                <w:rPr>
                  <w:noProof/>
                  <w:kern w:val="2"/>
                  <w:sz w:val="22"/>
                  <w:szCs w:val="22"/>
                  <w:lang w:eastAsia="nb-NO"/>
                  <w14:ligatures w14:val="standardContextual"/>
                </w:rPr>
              </w:pPr>
              <w:hyperlink w:anchor="_Toc143250254" w:history="1">
                <w:r w:rsidRPr="005A4A3B">
                  <w:rPr>
                    <w:rStyle w:val="Hyperkobling"/>
                    <w:noProof/>
                  </w:rPr>
                  <w:t>Barns medvirkning</w:t>
                </w:r>
                <w:r>
                  <w:rPr>
                    <w:noProof/>
                    <w:webHidden/>
                  </w:rPr>
                  <w:tab/>
                </w:r>
                <w:r>
                  <w:rPr>
                    <w:noProof/>
                    <w:webHidden/>
                  </w:rPr>
                  <w:fldChar w:fldCharType="begin"/>
                </w:r>
                <w:r>
                  <w:rPr>
                    <w:noProof/>
                    <w:webHidden/>
                  </w:rPr>
                  <w:instrText xml:space="preserve"> PAGEREF _Toc143250254 \h </w:instrText>
                </w:r>
                <w:r>
                  <w:rPr>
                    <w:noProof/>
                    <w:webHidden/>
                  </w:rPr>
                </w:r>
                <w:r>
                  <w:rPr>
                    <w:noProof/>
                    <w:webHidden/>
                  </w:rPr>
                  <w:fldChar w:fldCharType="separate"/>
                </w:r>
                <w:r w:rsidR="0077366B">
                  <w:rPr>
                    <w:noProof/>
                    <w:webHidden/>
                  </w:rPr>
                  <w:t>5</w:t>
                </w:r>
                <w:r>
                  <w:rPr>
                    <w:noProof/>
                    <w:webHidden/>
                  </w:rPr>
                  <w:fldChar w:fldCharType="end"/>
                </w:r>
              </w:hyperlink>
            </w:p>
            <w:p w14:paraId="1ED6498B" w14:textId="306578DB" w:rsidR="006F1542" w:rsidRDefault="006F1542">
              <w:pPr>
                <w:pStyle w:val="INNH2"/>
                <w:tabs>
                  <w:tab w:val="right" w:leader="dot" w:pos="9344"/>
                </w:tabs>
                <w:rPr>
                  <w:noProof/>
                  <w:kern w:val="2"/>
                  <w:sz w:val="22"/>
                  <w:szCs w:val="22"/>
                  <w:lang w:eastAsia="nb-NO"/>
                  <w14:ligatures w14:val="standardContextual"/>
                </w:rPr>
              </w:pPr>
              <w:hyperlink w:anchor="_Toc143250255" w:history="1">
                <w:r w:rsidRPr="005A4A3B">
                  <w:rPr>
                    <w:rStyle w:val="Hyperkobling"/>
                    <w:noProof/>
                  </w:rPr>
                  <w:t>Omsorg, danning, lek og læring</w:t>
                </w:r>
                <w:r>
                  <w:rPr>
                    <w:noProof/>
                    <w:webHidden/>
                  </w:rPr>
                  <w:tab/>
                </w:r>
                <w:r>
                  <w:rPr>
                    <w:noProof/>
                    <w:webHidden/>
                  </w:rPr>
                  <w:fldChar w:fldCharType="begin"/>
                </w:r>
                <w:r>
                  <w:rPr>
                    <w:noProof/>
                    <w:webHidden/>
                  </w:rPr>
                  <w:instrText xml:space="preserve"> PAGEREF _Toc143250255 \h </w:instrText>
                </w:r>
                <w:r>
                  <w:rPr>
                    <w:noProof/>
                    <w:webHidden/>
                  </w:rPr>
                </w:r>
                <w:r>
                  <w:rPr>
                    <w:noProof/>
                    <w:webHidden/>
                  </w:rPr>
                  <w:fldChar w:fldCharType="separate"/>
                </w:r>
                <w:r w:rsidR="0077366B">
                  <w:rPr>
                    <w:noProof/>
                    <w:webHidden/>
                  </w:rPr>
                  <w:t>6</w:t>
                </w:r>
                <w:r>
                  <w:rPr>
                    <w:noProof/>
                    <w:webHidden/>
                  </w:rPr>
                  <w:fldChar w:fldCharType="end"/>
                </w:r>
              </w:hyperlink>
            </w:p>
            <w:p w14:paraId="1DD024BA" w14:textId="31308A8F" w:rsidR="006F1542" w:rsidRDefault="006F1542">
              <w:pPr>
                <w:pStyle w:val="INNH2"/>
                <w:tabs>
                  <w:tab w:val="right" w:leader="dot" w:pos="9344"/>
                </w:tabs>
                <w:rPr>
                  <w:noProof/>
                  <w:kern w:val="2"/>
                  <w:sz w:val="22"/>
                  <w:szCs w:val="22"/>
                  <w:lang w:eastAsia="nb-NO"/>
                  <w14:ligatures w14:val="standardContextual"/>
                </w:rPr>
              </w:pPr>
              <w:hyperlink w:anchor="_Toc143250256" w:history="1">
                <w:r w:rsidRPr="005A4A3B">
                  <w:rPr>
                    <w:rStyle w:val="Hyperkobling"/>
                    <w:noProof/>
                  </w:rPr>
                  <w:t>Voksenrollen</w:t>
                </w:r>
                <w:r>
                  <w:rPr>
                    <w:noProof/>
                    <w:webHidden/>
                  </w:rPr>
                  <w:tab/>
                </w:r>
                <w:r>
                  <w:rPr>
                    <w:noProof/>
                    <w:webHidden/>
                  </w:rPr>
                  <w:fldChar w:fldCharType="begin"/>
                </w:r>
                <w:r>
                  <w:rPr>
                    <w:noProof/>
                    <w:webHidden/>
                  </w:rPr>
                  <w:instrText xml:space="preserve"> PAGEREF _Toc143250256 \h </w:instrText>
                </w:r>
                <w:r>
                  <w:rPr>
                    <w:noProof/>
                    <w:webHidden/>
                  </w:rPr>
                </w:r>
                <w:r>
                  <w:rPr>
                    <w:noProof/>
                    <w:webHidden/>
                  </w:rPr>
                  <w:fldChar w:fldCharType="separate"/>
                </w:r>
                <w:r w:rsidR="0077366B">
                  <w:rPr>
                    <w:noProof/>
                    <w:webHidden/>
                  </w:rPr>
                  <w:t>6</w:t>
                </w:r>
                <w:r>
                  <w:rPr>
                    <w:noProof/>
                    <w:webHidden/>
                  </w:rPr>
                  <w:fldChar w:fldCharType="end"/>
                </w:r>
              </w:hyperlink>
            </w:p>
            <w:p w14:paraId="551DB522" w14:textId="75EE15A9" w:rsidR="006F1542" w:rsidRDefault="006F1542">
              <w:pPr>
                <w:pStyle w:val="INNH2"/>
                <w:tabs>
                  <w:tab w:val="right" w:leader="dot" w:pos="9344"/>
                </w:tabs>
                <w:rPr>
                  <w:noProof/>
                  <w:kern w:val="2"/>
                  <w:sz w:val="22"/>
                  <w:szCs w:val="22"/>
                  <w:lang w:eastAsia="nb-NO"/>
                  <w14:ligatures w14:val="standardContextual"/>
                </w:rPr>
              </w:pPr>
              <w:hyperlink w:anchor="_Toc143250257" w:history="1">
                <w:r w:rsidRPr="005A4A3B">
                  <w:rPr>
                    <w:rStyle w:val="Hyperkobling"/>
                    <w:rFonts w:eastAsia="Times New Roman"/>
                    <w:noProof/>
                    <w:lang w:eastAsia="nb-NO"/>
                  </w:rPr>
                  <w:t>Mangfold og gjensidig respekt</w:t>
                </w:r>
                <w:r>
                  <w:rPr>
                    <w:noProof/>
                    <w:webHidden/>
                  </w:rPr>
                  <w:tab/>
                </w:r>
                <w:r>
                  <w:rPr>
                    <w:noProof/>
                    <w:webHidden/>
                  </w:rPr>
                  <w:fldChar w:fldCharType="begin"/>
                </w:r>
                <w:r>
                  <w:rPr>
                    <w:noProof/>
                    <w:webHidden/>
                  </w:rPr>
                  <w:instrText xml:space="preserve"> PAGEREF _Toc143250257 \h </w:instrText>
                </w:r>
                <w:r>
                  <w:rPr>
                    <w:noProof/>
                    <w:webHidden/>
                  </w:rPr>
                </w:r>
                <w:r>
                  <w:rPr>
                    <w:noProof/>
                    <w:webHidden/>
                  </w:rPr>
                  <w:fldChar w:fldCharType="separate"/>
                </w:r>
                <w:r w:rsidR="0077366B">
                  <w:rPr>
                    <w:noProof/>
                    <w:webHidden/>
                  </w:rPr>
                  <w:t>6</w:t>
                </w:r>
                <w:r>
                  <w:rPr>
                    <w:noProof/>
                    <w:webHidden/>
                  </w:rPr>
                  <w:fldChar w:fldCharType="end"/>
                </w:r>
              </w:hyperlink>
            </w:p>
            <w:p w14:paraId="6FBAB0B7" w14:textId="2C8D1479" w:rsidR="006F1542" w:rsidRDefault="006F1542">
              <w:pPr>
                <w:pStyle w:val="INNH1"/>
                <w:tabs>
                  <w:tab w:val="right" w:leader="dot" w:pos="9344"/>
                </w:tabs>
                <w:rPr>
                  <w:noProof/>
                  <w:kern w:val="2"/>
                  <w:sz w:val="22"/>
                  <w:szCs w:val="22"/>
                  <w:lang w:eastAsia="nb-NO"/>
                  <w14:ligatures w14:val="standardContextual"/>
                </w:rPr>
              </w:pPr>
              <w:hyperlink w:anchor="_Toc143250258" w:history="1">
                <w:r w:rsidRPr="005A4A3B">
                  <w:rPr>
                    <w:rStyle w:val="Hyperkobling"/>
                    <w:noProof/>
                  </w:rPr>
                  <w:t>Dagsrytme og overganger</w:t>
                </w:r>
                <w:r>
                  <w:rPr>
                    <w:noProof/>
                    <w:webHidden/>
                  </w:rPr>
                  <w:tab/>
                </w:r>
                <w:r>
                  <w:rPr>
                    <w:noProof/>
                    <w:webHidden/>
                  </w:rPr>
                  <w:fldChar w:fldCharType="begin"/>
                </w:r>
                <w:r>
                  <w:rPr>
                    <w:noProof/>
                    <w:webHidden/>
                  </w:rPr>
                  <w:instrText xml:space="preserve"> PAGEREF _Toc143250258 \h </w:instrText>
                </w:r>
                <w:r>
                  <w:rPr>
                    <w:noProof/>
                    <w:webHidden/>
                  </w:rPr>
                </w:r>
                <w:r>
                  <w:rPr>
                    <w:noProof/>
                    <w:webHidden/>
                  </w:rPr>
                  <w:fldChar w:fldCharType="separate"/>
                </w:r>
                <w:r w:rsidR="0077366B">
                  <w:rPr>
                    <w:noProof/>
                    <w:webHidden/>
                  </w:rPr>
                  <w:t>7</w:t>
                </w:r>
                <w:r>
                  <w:rPr>
                    <w:noProof/>
                    <w:webHidden/>
                  </w:rPr>
                  <w:fldChar w:fldCharType="end"/>
                </w:r>
              </w:hyperlink>
            </w:p>
            <w:p w14:paraId="681A54BD" w14:textId="1D28E76E" w:rsidR="006F1542" w:rsidRDefault="006F1542">
              <w:pPr>
                <w:pStyle w:val="INNH2"/>
                <w:tabs>
                  <w:tab w:val="right" w:leader="dot" w:pos="9344"/>
                </w:tabs>
                <w:rPr>
                  <w:noProof/>
                  <w:kern w:val="2"/>
                  <w:sz w:val="22"/>
                  <w:szCs w:val="22"/>
                  <w:lang w:eastAsia="nb-NO"/>
                  <w14:ligatures w14:val="standardContextual"/>
                </w:rPr>
              </w:pPr>
              <w:hyperlink w:anchor="_Toc143250259" w:history="1">
                <w:r w:rsidRPr="005A4A3B">
                  <w:rPr>
                    <w:rStyle w:val="Hyperkobling"/>
                    <w:noProof/>
                  </w:rPr>
                  <w:t>I barnehagen</w:t>
                </w:r>
                <w:r>
                  <w:rPr>
                    <w:noProof/>
                    <w:webHidden/>
                  </w:rPr>
                  <w:tab/>
                </w:r>
                <w:r>
                  <w:rPr>
                    <w:noProof/>
                    <w:webHidden/>
                  </w:rPr>
                  <w:fldChar w:fldCharType="begin"/>
                </w:r>
                <w:r>
                  <w:rPr>
                    <w:noProof/>
                    <w:webHidden/>
                  </w:rPr>
                  <w:instrText xml:space="preserve"> PAGEREF _Toc143250259 \h </w:instrText>
                </w:r>
                <w:r>
                  <w:rPr>
                    <w:noProof/>
                    <w:webHidden/>
                  </w:rPr>
                </w:r>
                <w:r>
                  <w:rPr>
                    <w:noProof/>
                    <w:webHidden/>
                  </w:rPr>
                  <w:fldChar w:fldCharType="separate"/>
                </w:r>
                <w:r w:rsidR="0077366B">
                  <w:rPr>
                    <w:noProof/>
                    <w:webHidden/>
                  </w:rPr>
                  <w:t>7</w:t>
                </w:r>
                <w:r>
                  <w:rPr>
                    <w:noProof/>
                    <w:webHidden/>
                  </w:rPr>
                  <w:fldChar w:fldCharType="end"/>
                </w:r>
              </w:hyperlink>
            </w:p>
            <w:p w14:paraId="5531C507" w14:textId="3D5F4992" w:rsidR="006F1542" w:rsidRDefault="006F1542">
              <w:pPr>
                <w:pStyle w:val="INNH2"/>
                <w:tabs>
                  <w:tab w:val="right" w:leader="dot" w:pos="9344"/>
                </w:tabs>
                <w:rPr>
                  <w:noProof/>
                  <w:kern w:val="2"/>
                  <w:sz w:val="22"/>
                  <w:szCs w:val="22"/>
                  <w:lang w:eastAsia="nb-NO"/>
                  <w14:ligatures w14:val="standardContextual"/>
                </w:rPr>
              </w:pPr>
              <w:hyperlink w:anchor="_Toc143250260" w:history="1">
                <w:r w:rsidRPr="005A4A3B">
                  <w:rPr>
                    <w:rStyle w:val="Hyperkobling"/>
                    <w:noProof/>
                  </w:rPr>
                  <w:t>Utetid, turer og utedager</w:t>
                </w:r>
                <w:r>
                  <w:rPr>
                    <w:noProof/>
                    <w:webHidden/>
                  </w:rPr>
                  <w:tab/>
                </w:r>
                <w:r>
                  <w:rPr>
                    <w:noProof/>
                    <w:webHidden/>
                  </w:rPr>
                  <w:fldChar w:fldCharType="begin"/>
                </w:r>
                <w:r>
                  <w:rPr>
                    <w:noProof/>
                    <w:webHidden/>
                  </w:rPr>
                  <w:instrText xml:space="preserve"> PAGEREF _Toc143250260 \h </w:instrText>
                </w:r>
                <w:r>
                  <w:rPr>
                    <w:noProof/>
                    <w:webHidden/>
                  </w:rPr>
                </w:r>
                <w:r>
                  <w:rPr>
                    <w:noProof/>
                    <w:webHidden/>
                  </w:rPr>
                  <w:fldChar w:fldCharType="separate"/>
                </w:r>
                <w:r w:rsidR="0077366B">
                  <w:rPr>
                    <w:noProof/>
                    <w:webHidden/>
                  </w:rPr>
                  <w:t>7</w:t>
                </w:r>
                <w:r>
                  <w:rPr>
                    <w:noProof/>
                    <w:webHidden/>
                  </w:rPr>
                  <w:fldChar w:fldCharType="end"/>
                </w:r>
              </w:hyperlink>
            </w:p>
            <w:p w14:paraId="71608CBC" w14:textId="1EA48656" w:rsidR="006F1542" w:rsidRDefault="006F1542">
              <w:pPr>
                <w:pStyle w:val="INNH2"/>
                <w:tabs>
                  <w:tab w:val="right" w:leader="dot" w:pos="9344"/>
                </w:tabs>
                <w:rPr>
                  <w:noProof/>
                  <w:kern w:val="2"/>
                  <w:sz w:val="22"/>
                  <w:szCs w:val="22"/>
                  <w:lang w:eastAsia="nb-NO"/>
                  <w14:ligatures w14:val="standardContextual"/>
                </w:rPr>
              </w:pPr>
              <w:hyperlink w:anchor="_Toc143250261" w:history="1">
                <w:r w:rsidRPr="005A4A3B">
                  <w:rPr>
                    <w:rStyle w:val="Hyperkobling"/>
                    <w:noProof/>
                  </w:rPr>
                  <w:t>Ny i barnehagen</w:t>
                </w:r>
                <w:r>
                  <w:rPr>
                    <w:noProof/>
                    <w:webHidden/>
                  </w:rPr>
                  <w:tab/>
                </w:r>
                <w:r>
                  <w:rPr>
                    <w:noProof/>
                    <w:webHidden/>
                  </w:rPr>
                  <w:fldChar w:fldCharType="begin"/>
                </w:r>
                <w:r>
                  <w:rPr>
                    <w:noProof/>
                    <w:webHidden/>
                  </w:rPr>
                  <w:instrText xml:space="preserve"> PAGEREF _Toc143250261 \h </w:instrText>
                </w:r>
                <w:r>
                  <w:rPr>
                    <w:noProof/>
                    <w:webHidden/>
                  </w:rPr>
                </w:r>
                <w:r>
                  <w:rPr>
                    <w:noProof/>
                    <w:webHidden/>
                  </w:rPr>
                  <w:fldChar w:fldCharType="separate"/>
                </w:r>
                <w:r w:rsidR="0077366B">
                  <w:rPr>
                    <w:noProof/>
                    <w:webHidden/>
                  </w:rPr>
                  <w:t>8</w:t>
                </w:r>
                <w:r>
                  <w:rPr>
                    <w:noProof/>
                    <w:webHidden/>
                  </w:rPr>
                  <w:fldChar w:fldCharType="end"/>
                </w:r>
              </w:hyperlink>
            </w:p>
            <w:p w14:paraId="2003F76B" w14:textId="3F79FC86" w:rsidR="006F1542" w:rsidRDefault="006F1542">
              <w:pPr>
                <w:pStyle w:val="INNH2"/>
                <w:tabs>
                  <w:tab w:val="right" w:leader="dot" w:pos="9344"/>
                </w:tabs>
                <w:rPr>
                  <w:noProof/>
                  <w:kern w:val="2"/>
                  <w:sz w:val="22"/>
                  <w:szCs w:val="22"/>
                  <w:lang w:eastAsia="nb-NO"/>
                  <w14:ligatures w14:val="standardContextual"/>
                </w:rPr>
              </w:pPr>
              <w:hyperlink w:anchor="_Toc143250262" w:history="1">
                <w:r w:rsidRPr="005A4A3B">
                  <w:rPr>
                    <w:rStyle w:val="Hyperkobling"/>
                    <w:noProof/>
                  </w:rPr>
                  <w:t>Overgang til ny avdeling</w:t>
                </w:r>
                <w:r>
                  <w:rPr>
                    <w:noProof/>
                    <w:webHidden/>
                  </w:rPr>
                  <w:tab/>
                </w:r>
                <w:r>
                  <w:rPr>
                    <w:noProof/>
                    <w:webHidden/>
                  </w:rPr>
                  <w:fldChar w:fldCharType="begin"/>
                </w:r>
                <w:r>
                  <w:rPr>
                    <w:noProof/>
                    <w:webHidden/>
                  </w:rPr>
                  <w:instrText xml:space="preserve"> PAGEREF _Toc143250262 \h </w:instrText>
                </w:r>
                <w:r>
                  <w:rPr>
                    <w:noProof/>
                    <w:webHidden/>
                  </w:rPr>
                </w:r>
                <w:r>
                  <w:rPr>
                    <w:noProof/>
                    <w:webHidden/>
                  </w:rPr>
                  <w:fldChar w:fldCharType="separate"/>
                </w:r>
                <w:r w:rsidR="0077366B">
                  <w:rPr>
                    <w:noProof/>
                    <w:webHidden/>
                  </w:rPr>
                  <w:t>8</w:t>
                </w:r>
                <w:r>
                  <w:rPr>
                    <w:noProof/>
                    <w:webHidden/>
                  </w:rPr>
                  <w:fldChar w:fldCharType="end"/>
                </w:r>
              </w:hyperlink>
            </w:p>
            <w:p w14:paraId="533785BB" w14:textId="45129CE8" w:rsidR="006F1542" w:rsidRDefault="006F1542">
              <w:pPr>
                <w:pStyle w:val="INNH2"/>
                <w:tabs>
                  <w:tab w:val="right" w:leader="dot" w:pos="9344"/>
                </w:tabs>
                <w:rPr>
                  <w:noProof/>
                  <w:kern w:val="2"/>
                  <w:sz w:val="22"/>
                  <w:szCs w:val="22"/>
                  <w:lang w:eastAsia="nb-NO"/>
                  <w14:ligatures w14:val="standardContextual"/>
                </w:rPr>
              </w:pPr>
              <w:hyperlink w:anchor="_Toc143250263" w:history="1">
                <w:r w:rsidRPr="005A4A3B">
                  <w:rPr>
                    <w:rStyle w:val="Hyperkobling"/>
                    <w:noProof/>
                  </w:rPr>
                  <w:t>Førskoleklubben – overgang fra barnehage til skole</w:t>
                </w:r>
                <w:r>
                  <w:rPr>
                    <w:noProof/>
                    <w:webHidden/>
                  </w:rPr>
                  <w:tab/>
                </w:r>
                <w:r>
                  <w:rPr>
                    <w:noProof/>
                    <w:webHidden/>
                  </w:rPr>
                  <w:fldChar w:fldCharType="begin"/>
                </w:r>
                <w:r>
                  <w:rPr>
                    <w:noProof/>
                    <w:webHidden/>
                  </w:rPr>
                  <w:instrText xml:space="preserve"> PAGEREF _Toc143250263 \h </w:instrText>
                </w:r>
                <w:r>
                  <w:rPr>
                    <w:noProof/>
                    <w:webHidden/>
                  </w:rPr>
                </w:r>
                <w:r>
                  <w:rPr>
                    <w:noProof/>
                    <w:webHidden/>
                  </w:rPr>
                  <w:fldChar w:fldCharType="separate"/>
                </w:r>
                <w:r w:rsidR="0077366B">
                  <w:rPr>
                    <w:noProof/>
                    <w:webHidden/>
                  </w:rPr>
                  <w:t>8</w:t>
                </w:r>
                <w:r>
                  <w:rPr>
                    <w:noProof/>
                    <w:webHidden/>
                  </w:rPr>
                  <w:fldChar w:fldCharType="end"/>
                </w:r>
              </w:hyperlink>
            </w:p>
            <w:p w14:paraId="14124A2D" w14:textId="6C5A993F" w:rsidR="006F1542" w:rsidRDefault="006F1542">
              <w:pPr>
                <w:pStyle w:val="INNH1"/>
                <w:tabs>
                  <w:tab w:val="right" w:leader="dot" w:pos="9344"/>
                </w:tabs>
                <w:rPr>
                  <w:noProof/>
                  <w:kern w:val="2"/>
                  <w:sz w:val="22"/>
                  <w:szCs w:val="22"/>
                  <w:lang w:eastAsia="nb-NO"/>
                  <w14:ligatures w14:val="standardContextual"/>
                </w:rPr>
              </w:pPr>
              <w:hyperlink w:anchor="_Toc143250264" w:history="1">
                <w:r w:rsidRPr="005A4A3B">
                  <w:rPr>
                    <w:rStyle w:val="Hyperkobling"/>
                    <w:noProof/>
                  </w:rPr>
                  <w:t>Foreldresamarbeid</w:t>
                </w:r>
                <w:r>
                  <w:rPr>
                    <w:noProof/>
                    <w:webHidden/>
                  </w:rPr>
                  <w:tab/>
                </w:r>
                <w:r>
                  <w:rPr>
                    <w:noProof/>
                    <w:webHidden/>
                  </w:rPr>
                  <w:fldChar w:fldCharType="begin"/>
                </w:r>
                <w:r>
                  <w:rPr>
                    <w:noProof/>
                    <w:webHidden/>
                  </w:rPr>
                  <w:instrText xml:space="preserve"> PAGEREF _Toc143250264 \h </w:instrText>
                </w:r>
                <w:r>
                  <w:rPr>
                    <w:noProof/>
                    <w:webHidden/>
                  </w:rPr>
                </w:r>
                <w:r>
                  <w:rPr>
                    <w:noProof/>
                    <w:webHidden/>
                  </w:rPr>
                  <w:fldChar w:fldCharType="separate"/>
                </w:r>
                <w:r w:rsidR="0077366B">
                  <w:rPr>
                    <w:noProof/>
                    <w:webHidden/>
                  </w:rPr>
                  <w:t>9</w:t>
                </w:r>
                <w:r>
                  <w:rPr>
                    <w:noProof/>
                    <w:webHidden/>
                  </w:rPr>
                  <w:fldChar w:fldCharType="end"/>
                </w:r>
              </w:hyperlink>
            </w:p>
            <w:p w14:paraId="1CB461C3" w14:textId="623187D4" w:rsidR="006F1542" w:rsidRDefault="006F1542">
              <w:pPr>
                <w:pStyle w:val="INNH2"/>
                <w:tabs>
                  <w:tab w:val="right" w:leader="dot" w:pos="9344"/>
                </w:tabs>
                <w:rPr>
                  <w:noProof/>
                  <w:kern w:val="2"/>
                  <w:sz w:val="22"/>
                  <w:szCs w:val="22"/>
                  <w:lang w:eastAsia="nb-NO"/>
                  <w14:ligatures w14:val="standardContextual"/>
                </w:rPr>
              </w:pPr>
              <w:hyperlink w:anchor="_Toc143250265" w:history="1">
                <w:r w:rsidRPr="005A4A3B">
                  <w:rPr>
                    <w:rStyle w:val="Hyperkobling"/>
                    <w:noProof/>
                  </w:rPr>
                  <w:t>Viktige arenaer for et godt foreldresamarbeid</w:t>
                </w:r>
                <w:r>
                  <w:rPr>
                    <w:noProof/>
                    <w:webHidden/>
                  </w:rPr>
                  <w:tab/>
                </w:r>
                <w:r>
                  <w:rPr>
                    <w:noProof/>
                    <w:webHidden/>
                  </w:rPr>
                  <w:fldChar w:fldCharType="begin"/>
                </w:r>
                <w:r>
                  <w:rPr>
                    <w:noProof/>
                    <w:webHidden/>
                  </w:rPr>
                  <w:instrText xml:space="preserve"> PAGEREF _Toc143250265 \h </w:instrText>
                </w:r>
                <w:r>
                  <w:rPr>
                    <w:noProof/>
                    <w:webHidden/>
                  </w:rPr>
                </w:r>
                <w:r>
                  <w:rPr>
                    <w:noProof/>
                    <w:webHidden/>
                  </w:rPr>
                  <w:fldChar w:fldCharType="separate"/>
                </w:r>
                <w:r w:rsidR="0077366B">
                  <w:rPr>
                    <w:noProof/>
                    <w:webHidden/>
                  </w:rPr>
                  <w:t>9</w:t>
                </w:r>
                <w:r>
                  <w:rPr>
                    <w:noProof/>
                    <w:webHidden/>
                  </w:rPr>
                  <w:fldChar w:fldCharType="end"/>
                </w:r>
              </w:hyperlink>
            </w:p>
            <w:p w14:paraId="4F173F45" w14:textId="7DA419DF" w:rsidR="006F1542" w:rsidRDefault="006F1542">
              <w:pPr>
                <w:pStyle w:val="INNH1"/>
                <w:tabs>
                  <w:tab w:val="right" w:leader="dot" w:pos="9344"/>
                </w:tabs>
                <w:rPr>
                  <w:noProof/>
                  <w:kern w:val="2"/>
                  <w:sz w:val="22"/>
                  <w:szCs w:val="22"/>
                  <w:lang w:eastAsia="nb-NO"/>
                  <w14:ligatures w14:val="standardContextual"/>
                </w:rPr>
              </w:pPr>
              <w:hyperlink w:anchor="_Toc143250266" w:history="1">
                <w:r w:rsidRPr="005A4A3B">
                  <w:rPr>
                    <w:rStyle w:val="Hyperkobling"/>
                    <w:noProof/>
                  </w:rPr>
                  <w:t>Våre samarbeidspartnere</w:t>
                </w:r>
                <w:r>
                  <w:rPr>
                    <w:noProof/>
                    <w:webHidden/>
                  </w:rPr>
                  <w:tab/>
                </w:r>
                <w:r>
                  <w:rPr>
                    <w:noProof/>
                    <w:webHidden/>
                  </w:rPr>
                  <w:fldChar w:fldCharType="begin"/>
                </w:r>
                <w:r>
                  <w:rPr>
                    <w:noProof/>
                    <w:webHidden/>
                  </w:rPr>
                  <w:instrText xml:space="preserve"> PAGEREF _Toc143250266 \h </w:instrText>
                </w:r>
                <w:r>
                  <w:rPr>
                    <w:noProof/>
                    <w:webHidden/>
                  </w:rPr>
                </w:r>
                <w:r>
                  <w:rPr>
                    <w:noProof/>
                    <w:webHidden/>
                  </w:rPr>
                  <w:fldChar w:fldCharType="separate"/>
                </w:r>
                <w:r w:rsidR="0077366B">
                  <w:rPr>
                    <w:noProof/>
                    <w:webHidden/>
                  </w:rPr>
                  <w:t>10</w:t>
                </w:r>
                <w:r>
                  <w:rPr>
                    <w:noProof/>
                    <w:webHidden/>
                  </w:rPr>
                  <w:fldChar w:fldCharType="end"/>
                </w:r>
              </w:hyperlink>
            </w:p>
            <w:p w14:paraId="49E31434" w14:textId="527F6B62" w:rsidR="006F1542" w:rsidRDefault="006F1542">
              <w:pPr>
                <w:pStyle w:val="INNH3"/>
                <w:tabs>
                  <w:tab w:val="right" w:leader="dot" w:pos="9344"/>
                </w:tabs>
                <w:rPr>
                  <w:noProof/>
                  <w:kern w:val="2"/>
                  <w:sz w:val="22"/>
                  <w:szCs w:val="22"/>
                  <w:lang w:eastAsia="nb-NO"/>
                  <w14:ligatures w14:val="standardContextual"/>
                </w:rPr>
              </w:pPr>
              <w:hyperlink w:anchor="_Toc143250267" w:history="1">
                <w:r w:rsidRPr="005A4A3B">
                  <w:rPr>
                    <w:rStyle w:val="Hyperkobling"/>
                    <w:noProof/>
                  </w:rPr>
                  <w:t>Barnehagen samarbeider med blant annet disse eksterne aktørene</w:t>
                </w:r>
                <w:r>
                  <w:rPr>
                    <w:noProof/>
                    <w:webHidden/>
                  </w:rPr>
                  <w:tab/>
                </w:r>
                <w:r>
                  <w:rPr>
                    <w:noProof/>
                    <w:webHidden/>
                  </w:rPr>
                  <w:fldChar w:fldCharType="begin"/>
                </w:r>
                <w:r>
                  <w:rPr>
                    <w:noProof/>
                    <w:webHidden/>
                  </w:rPr>
                  <w:instrText xml:space="preserve"> PAGEREF _Toc143250267 \h </w:instrText>
                </w:r>
                <w:r>
                  <w:rPr>
                    <w:noProof/>
                    <w:webHidden/>
                  </w:rPr>
                </w:r>
                <w:r>
                  <w:rPr>
                    <w:noProof/>
                    <w:webHidden/>
                  </w:rPr>
                  <w:fldChar w:fldCharType="separate"/>
                </w:r>
                <w:r w:rsidR="0077366B">
                  <w:rPr>
                    <w:noProof/>
                    <w:webHidden/>
                  </w:rPr>
                  <w:t>10</w:t>
                </w:r>
                <w:r>
                  <w:rPr>
                    <w:noProof/>
                    <w:webHidden/>
                  </w:rPr>
                  <w:fldChar w:fldCharType="end"/>
                </w:r>
              </w:hyperlink>
            </w:p>
            <w:p w14:paraId="278AFC70" w14:textId="3A0B0B5E" w:rsidR="006F1542" w:rsidRDefault="006F1542">
              <w:pPr>
                <w:pStyle w:val="INNH1"/>
                <w:tabs>
                  <w:tab w:val="right" w:leader="dot" w:pos="9344"/>
                </w:tabs>
                <w:rPr>
                  <w:noProof/>
                  <w:kern w:val="2"/>
                  <w:sz w:val="22"/>
                  <w:szCs w:val="22"/>
                  <w:lang w:eastAsia="nb-NO"/>
                  <w14:ligatures w14:val="standardContextual"/>
                </w:rPr>
              </w:pPr>
              <w:hyperlink w:anchor="_Toc143250268" w:history="1">
                <w:r w:rsidRPr="005A4A3B">
                  <w:rPr>
                    <w:rStyle w:val="Hyperkobling"/>
                    <w:rFonts w:cstheme="minorHAnsi"/>
                    <w:noProof/>
                  </w:rPr>
                  <w:t>Årshjul</w:t>
                </w:r>
                <w:r>
                  <w:rPr>
                    <w:noProof/>
                    <w:webHidden/>
                  </w:rPr>
                  <w:tab/>
                </w:r>
                <w:r>
                  <w:rPr>
                    <w:noProof/>
                    <w:webHidden/>
                  </w:rPr>
                  <w:fldChar w:fldCharType="begin"/>
                </w:r>
                <w:r>
                  <w:rPr>
                    <w:noProof/>
                    <w:webHidden/>
                  </w:rPr>
                  <w:instrText xml:space="preserve"> PAGEREF _Toc143250268 \h </w:instrText>
                </w:r>
                <w:r>
                  <w:rPr>
                    <w:noProof/>
                    <w:webHidden/>
                  </w:rPr>
                </w:r>
                <w:r>
                  <w:rPr>
                    <w:noProof/>
                    <w:webHidden/>
                  </w:rPr>
                  <w:fldChar w:fldCharType="separate"/>
                </w:r>
                <w:r w:rsidR="0077366B">
                  <w:rPr>
                    <w:noProof/>
                    <w:webHidden/>
                  </w:rPr>
                  <w:t>11</w:t>
                </w:r>
                <w:r>
                  <w:rPr>
                    <w:noProof/>
                    <w:webHidden/>
                  </w:rPr>
                  <w:fldChar w:fldCharType="end"/>
                </w:r>
              </w:hyperlink>
            </w:p>
            <w:p w14:paraId="5794056D" w14:textId="1A031D98" w:rsidR="00BB742E" w:rsidRDefault="003237B4" w:rsidP="6E081EB9">
              <w:pPr>
                <w:pStyle w:val="INNH1"/>
                <w:tabs>
                  <w:tab w:val="right" w:leader="dot" w:pos="9345"/>
                </w:tabs>
                <w:rPr>
                  <w:rStyle w:val="Hyperkobling"/>
                  <w:noProof/>
                  <w:lang w:eastAsia="nb-NO"/>
                </w:rPr>
              </w:pPr>
              <w:r>
                <w:fldChar w:fldCharType="end"/>
              </w:r>
            </w:p>
          </w:sdtContent>
        </w:sdt>
        <w:p w14:paraId="05E92A22" w14:textId="64A11890" w:rsidR="009A7CBC" w:rsidRPr="008C18CB" w:rsidRDefault="009A7CBC" w:rsidP="6E081EB9">
          <w:pPr>
            <w:spacing w:line="240" w:lineRule="auto"/>
          </w:pPr>
        </w:p>
        <w:p w14:paraId="5D021DDC" w14:textId="77777777" w:rsidR="009A7CBC" w:rsidRPr="008C18CB" w:rsidRDefault="009A7CBC" w:rsidP="000E1FF7">
          <w:pPr>
            <w:pStyle w:val="Ingenmellomrom"/>
            <w:rPr>
              <w:rFonts w:cstheme="minorHAnsi"/>
            </w:rPr>
          </w:pPr>
        </w:p>
        <w:p w14:paraId="35407403" w14:textId="77777777" w:rsidR="009A7CBC" w:rsidRPr="008C18CB" w:rsidRDefault="009A7CBC" w:rsidP="000E1FF7">
          <w:pPr>
            <w:pStyle w:val="Ingenmellomrom"/>
            <w:rPr>
              <w:rFonts w:cstheme="minorHAnsi"/>
            </w:rPr>
          </w:pPr>
        </w:p>
        <w:p w14:paraId="04AF70EF" w14:textId="77777777" w:rsidR="009A7CBC" w:rsidRPr="008C18CB" w:rsidRDefault="009A7CBC" w:rsidP="000E1FF7">
          <w:pPr>
            <w:pStyle w:val="Ingenmellomrom"/>
            <w:rPr>
              <w:rFonts w:cstheme="minorHAnsi"/>
            </w:rPr>
          </w:pPr>
        </w:p>
        <w:p w14:paraId="598C2C22" w14:textId="77777777" w:rsidR="009A7CBC" w:rsidRPr="008C18CB" w:rsidRDefault="009A7CBC" w:rsidP="000E1FF7">
          <w:pPr>
            <w:pStyle w:val="Ingenmellomrom"/>
            <w:rPr>
              <w:rFonts w:cstheme="minorHAnsi"/>
            </w:rPr>
          </w:pPr>
        </w:p>
        <w:p w14:paraId="7185EDBD" w14:textId="77777777" w:rsidR="009A7CBC" w:rsidRPr="008C18CB" w:rsidRDefault="009A7CBC" w:rsidP="000E1FF7">
          <w:pPr>
            <w:pStyle w:val="Ingenmellomrom"/>
            <w:rPr>
              <w:rFonts w:cstheme="minorHAnsi"/>
            </w:rPr>
          </w:pPr>
        </w:p>
        <w:p w14:paraId="39FE6040" w14:textId="77777777" w:rsidR="009A7CBC" w:rsidRPr="008C18CB" w:rsidRDefault="009A7CBC" w:rsidP="000E1FF7">
          <w:pPr>
            <w:pStyle w:val="Ingenmellomrom"/>
            <w:rPr>
              <w:rFonts w:cstheme="minorHAnsi"/>
            </w:rPr>
          </w:pPr>
        </w:p>
        <w:p w14:paraId="6EBF4300" w14:textId="596E1C97" w:rsidR="009A7CBC" w:rsidRDefault="009A7CBC" w:rsidP="000E1FF7">
          <w:pPr>
            <w:pStyle w:val="Ingenmellomrom"/>
            <w:rPr>
              <w:rFonts w:cstheme="minorHAnsi"/>
            </w:rPr>
          </w:pPr>
        </w:p>
        <w:p w14:paraId="177D582B" w14:textId="77777777" w:rsidR="006409DB" w:rsidRPr="006409DB" w:rsidRDefault="006409DB" w:rsidP="006409DB">
          <w:pPr>
            <w:rPr>
              <w:lang w:eastAsia="nb-NO"/>
            </w:rPr>
          </w:pPr>
        </w:p>
        <w:p w14:paraId="365230EC" w14:textId="77777777" w:rsidR="006409DB" w:rsidRDefault="006409DB" w:rsidP="006409DB">
          <w:pPr>
            <w:rPr>
              <w:lang w:eastAsia="nb-NO"/>
            </w:rPr>
          </w:pPr>
        </w:p>
        <w:p w14:paraId="44A96807" w14:textId="77777777" w:rsidR="006409DB" w:rsidRDefault="006409DB" w:rsidP="006409DB">
          <w:pPr>
            <w:rPr>
              <w:lang w:eastAsia="nb-NO"/>
            </w:rPr>
          </w:pPr>
        </w:p>
        <w:p w14:paraId="70B3641A" w14:textId="77777777" w:rsidR="006409DB" w:rsidRPr="006409DB" w:rsidRDefault="006409DB" w:rsidP="006409DB">
          <w:pPr>
            <w:rPr>
              <w:lang w:eastAsia="nb-NO"/>
            </w:rPr>
          </w:pPr>
        </w:p>
        <w:p w14:paraId="05E32398" w14:textId="0D8389BD" w:rsidR="009A7CBC" w:rsidRPr="008C18CB" w:rsidRDefault="009A7CBC" w:rsidP="6E081EB9">
          <w:pPr>
            <w:pStyle w:val="Overskrift1"/>
            <w:rPr>
              <w:rFonts w:asciiTheme="minorHAnsi" w:hAnsiTheme="minorHAnsi" w:cstheme="minorBidi"/>
              <w:color w:val="323E4F" w:themeColor="text2" w:themeShade="BF"/>
              <w:sz w:val="48"/>
              <w:szCs w:val="48"/>
            </w:rPr>
          </w:pPr>
          <w:bookmarkStart w:id="1" w:name="_Toc143250247"/>
          <w:r w:rsidRPr="6E081EB9">
            <w:rPr>
              <w:rFonts w:asciiTheme="minorHAnsi" w:hAnsiTheme="minorHAnsi" w:cstheme="minorBidi"/>
              <w:color w:val="323E4F" w:themeColor="text2" w:themeShade="BF"/>
              <w:sz w:val="48"/>
              <w:szCs w:val="48"/>
            </w:rPr>
            <w:lastRenderedPageBreak/>
            <w:t>Innledning</w:t>
          </w:r>
          <w:bookmarkEnd w:id="1"/>
        </w:p>
        <w:p w14:paraId="75D941A7" w14:textId="77777777" w:rsidR="009A7CBC" w:rsidRPr="008636EF" w:rsidRDefault="009A7CBC" w:rsidP="000E1FF7">
          <w:pPr>
            <w:spacing w:after="20" w:line="240" w:lineRule="auto"/>
            <w:rPr>
              <w:rFonts w:eastAsia="Calibri" w:cstheme="minorHAnsi"/>
              <w:color w:val="000000"/>
              <w:sz w:val="22"/>
              <w:szCs w:val="22"/>
              <w:lang w:eastAsia="nb-NO"/>
            </w:rPr>
          </w:pPr>
        </w:p>
        <w:p w14:paraId="2AB88FCB" w14:textId="7F51BAD1" w:rsidR="009A7CBC" w:rsidRPr="008636EF" w:rsidRDefault="009A7CBC" w:rsidP="000E1FF7">
          <w:pPr>
            <w:pStyle w:val="Friform"/>
            <w:ind w:left="708"/>
            <w:rPr>
              <w:rFonts w:asciiTheme="minorHAnsi" w:hAnsiTheme="minorHAnsi" w:cstheme="minorHAnsi"/>
              <w:color w:val="FF0000"/>
              <w:sz w:val="22"/>
              <w:szCs w:val="22"/>
            </w:rPr>
          </w:pPr>
          <w:proofErr w:type="gramStart"/>
          <w:r w:rsidRPr="008636EF">
            <w:rPr>
              <w:rFonts w:asciiTheme="minorHAnsi" w:eastAsiaTheme="minorEastAsia" w:hAnsiTheme="minorHAnsi" w:cstheme="minorHAnsi"/>
              <w:i/>
              <w:iCs/>
              <w:color w:val="auto"/>
              <w:spacing w:val="0"/>
              <w:sz w:val="22"/>
              <w:szCs w:val="22"/>
              <w:bdr w:val="none" w:sz="0" w:space="0" w:color="auto"/>
              <w:lang w:eastAsia="en-US"/>
            </w:rPr>
            <w:t>”Å</w:t>
          </w:r>
          <w:proofErr w:type="gramEnd"/>
          <w:r w:rsidRPr="008636EF">
            <w:rPr>
              <w:rFonts w:asciiTheme="minorHAnsi" w:eastAsiaTheme="minorEastAsia" w:hAnsiTheme="minorHAnsi" w:cstheme="minorHAnsi"/>
              <w:i/>
              <w:iCs/>
              <w:color w:val="auto"/>
              <w:spacing w:val="0"/>
              <w:sz w:val="22"/>
              <w:szCs w:val="22"/>
              <w:bdr w:val="none" w:sz="0" w:space="0" w:color="auto"/>
              <w:lang w:eastAsia="en-US"/>
            </w:rPr>
            <w:t xml:space="preserve"> bidra til at alle barn som går i barnehagen, får en god barndom preget av trivsel, vennskap og lek er fundamentalt.</w:t>
          </w:r>
          <w:proofErr w:type="gramStart"/>
          <w:r w:rsidRPr="008636EF">
            <w:rPr>
              <w:rFonts w:asciiTheme="minorHAnsi" w:eastAsiaTheme="minorEastAsia" w:hAnsiTheme="minorHAnsi" w:cstheme="minorHAnsi"/>
              <w:i/>
              <w:iCs/>
              <w:color w:val="auto"/>
              <w:spacing w:val="0"/>
              <w:sz w:val="22"/>
              <w:szCs w:val="22"/>
              <w:bdr w:val="none" w:sz="0" w:space="0" w:color="auto"/>
              <w:lang w:eastAsia="en-US"/>
            </w:rPr>
            <w:t>»…</w:t>
          </w:r>
          <w:proofErr w:type="gramEnd"/>
          <w:r w:rsidRPr="008636EF">
            <w:rPr>
              <w:rFonts w:asciiTheme="minorHAnsi" w:eastAsiaTheme="minorEastAsia" w:hAnsiTheme="minorHAnsi" w:cstheme="minorHAnsi"/>
              <w:i/>
              <w:iCs/>
              <w:color w:val="auto"/>
              <w:spacing w:val="0"/>
              <w:sz w:val="22"/>
              <w:szCs w:val="22"/>
              <w:bdr w:val="none" w:sz="0" w:space="0" w:color="auto"/>
              <w:lang w:eastAsia="en-US"/>
            </w:rPr>
            <w:t xml:space="preserve">. «Barnehagen skal gi rom for barnas ulike forutsetninger, perspektiver og erfaringer og bidra til at barna, i felleskap med andre, utvikler et positivt forhold til seg selv og tro på egne evner.” </w:t>
          </w:r>
          <w:r w:rsidRPr="008636EF">
            <w:rPr>
              <w:rFonts w:asciiTheme="minorHAnsi" w:eastAsiaTheme="minorEastAsia" w:hAnsiTheme="minorHAnsi" w:cstheme="minorHAnsi"/>
              <w:iCs/>
              <w:color w:val="auto"/>
              <w:spacing w:val="0"/>
              <w:sz w:val="22"/>
              <w:szCs w:val="22"/>
              <w:bdr w:val="none" w:sz="0" w:space="0" w:color="auto"/>
              <w:lang w:eastAsia="en-US"/>
            </w:rPr>
            <w:t>(Rammeplan 2017, s 8)</w:t>
          </w:r>
        </w:p>
        <w:p w14:paraId="0571166C" w14:textId="77777777" w:rsidR="009A7CBC" w:rsidRPr="008636EF" w:rsidRDefault="009A7CBC" w:rsidP="000E1FF7">
          <w:pPr>
            <w:spacing w:line="240" w:lineRule="auto"/>
            <w:rPr>
              <w:rFonts w:eastAsia="Arial Unicode MS" w:cstheme="minorHAnsi"/>
              <w:color w:val="000000"/>
              <w:spacing w:val="5"/>
              <w:sz w:val="22"/>
              <w:szCs w:val="22"/>
              <w:bdr w:val="nil"/>
              <w:lang w:eastAsia="nb-NO"/>
            </w:rPr>
          </w:pPr>
        </w:p>
        <w:p w14:paraId="5E75DF23" w14:textId="7D78D19E" w:rsidR="009A7CBC" w:rsidRPr="008636EF" w:rsidRDefault="009A7CBC" w:rsidP="000E1FF7">
          <w:pPr>
            <w:spacing w:line="240" w:lineRule="auto"/>
            <w:rPr>
              <w:rFonts w:eastAsia="Arial Unicode MS" w:cstheme="minorHAnsi"/>
              <w:color w:val="000000"/>
              <w:spacing w:val="5"/>
              <w:sz w:val="22"/>
              <w:szCs w:val="22"/>
              <w:bdr w:val="nil"/>
              <w:lang w:eastAsia="nb-NO"/>
            </w:rPr>
          </w:pPr>
          <w:r w:rsidRPr="008636EF">
            <w:rPr>
              <w:rFonts w:eastAsia="Arial Unicode MS" w:cstheme="minorHAnsi"/>
              <w:color w:val="000000"/>
              <w:spacing w:val="5"/>
              <w:sz w:val="22"/>
              <w:szCs w:val="22"/>
              <w:bdr w:val="nil"/>
              <w:lang w:eastAsia="nb-NO"/>
            </w:rPr>
            <w:t xml:space="preserve">Årsplanen for Jakobsgrenda barnehage følger barnehageåret fra august til juli. Den skal være et arbeidsredskap for barnehagepersonalet og dokumentere barnehagens valg og begrunnelser. Den skal gi informasjon om barnehagens pedagogiske arbeid og vise hvordan barnehagen arbeider for å omsette rammeplanens formål og innhold til pedagogisk praksis og lokale tilpasninger. Planen skal være fleksibel, slik at den gir rom for spontanitet og barns medvirkning.  </w:t>
          </w:r>
        </w:p>
        <w:p w14:paraId="314BAA12" w14:textId="62C8F0A8" w:rsidR="009A7CBC" w:rsidRPr="008C18CB" w:rsidRDefault="009A7CBC" w:rsidP="000E1FF7">
          <w:pPr>
            <w:spacing w:line="240" w:lineRule="auto"/>
            <w:rPr>
              <w:rFonts w:eastAsia="Arial Unicode MS" w:cstheme="minorHAnsi"/>
              <w:color w:val="000000"/>
              <w:spacing w:val="5"/>
              <w:sz w:val="24"/>
              <w:szCs w:val="24"/>
              <w:bdr w:val="nil"/>
              <w:lang w:eastAsia="nb-NO"/>
            </w:rPr>
          </w:pPr>
        </w:p>
        <w:p w14:paraId="3EC83AE6" w14:textId="2AB0D6B6" w:rsidR="009A7CBC" w:rsidRPr="008C18CB" w:rsidRDefault="008636EF" w:rsidP="000E1FF7">
          <w:pPr>
            <w:spacing w:line="240" w:lineRule="auto"/>
            <w:rPr>
              <w:rFonts w:eastAsia="Arial Unicode MS" w:cstheme="minorHAnsi"/>
              <w:color w:val="000000"/>
              <w:spacing w:val="5"/>
              <w:sz w:val="24"/>
              <w:szCs w:val="24"/>
              <w:bdr w:val="nil"/>
              <w:lang w:eastAsia="nb-NO"/>
            </w:rPr>
          </w:pPr>
          <w:r w:rsidRPr="008C18CB">
            <w:rPr>
              <w:rFonts w:cstheme="minorHAnsi"/>
              <w:noProof/>
              <w:lang w:eastAsia="nb-NO"/>
            </w:rPr>
            <mc:AlternateContent>
              <mc:Choice Requires="wps">
                <w:drawing>
                  <wp:anchor distT="0" distB="0" distL="114300" distR="114300" simplePos="0" relativeHeight="251658241" behindDoc="0" locked="0" layoutInCell="1" allowOverlap="1" wp14:anchorId="6AE3A824" wp14:editId="5D29D57D">
                    <wp:simplePos x="0" y="0"/>
                    <wp:positionH relativeFrom="margin">
                      <wp:align>left</wp:align>
                    </wp:positionH>
                    <wp:positionV relativeFrom="paragraph">
                      <wp:posOffset>107950</wp:posOffset>
                    </wp:positionV>
                    <wp:extent cx="4810125" cy="1048385"/>
                    <wp:effectExtent l="0" t="0" r="28575" b="18415"/>
                    <wp:wrapThrough wrapText="bothSides">
                      <wp:wrapPolygon edited="0">
                        <wp:start x="342" y="0"/>
                        <wp:lineTo x="0" y="1570"/>
                        <wp:lineTo x="0" y="20017"/>
                        <wp:lineTo x="257" y="21587"/>
                        <wp:lineTo x="21386" y="21587"/>
                        <wp:lineTo x="21643" y="20017"/>
                        <wp:lineTo x="21643" y="1570"/>
                        <wp:lineTo x="21301" y="0"/>
                        <wp:lineTo x="342" y="0"/>
                      </wp:wrapPolygon>
                    </wp:wrapThrough>
                    <wp:docPr id="23" name="Rektangel: avrundede hjørner 23"/>
                    <wp:cNvGraphicFramePr/>
                    <a:graphic xmlns:a="http://schemas.openxmlformats.org/drawingml/2006/main">
                      <a:graphicData uri="http://schemas.microsoft.com/office/word/2010/wordprocessingShape">
                        <wps:wsp>
                          <wps:cNvSpPr/>
                          <wps:spPr>
                            <a:xfrm>
                              <a:off x="0" y="0"/>
                              <a:ext cx="4810125" cy="1048385"/>
                            </a:xfrm>
                            <a:prstGeom prst="roundRect">
                              <a:avLst/>
                            </a:prstGeom>
                            <a:solidFill>
                              <a:schemeClr val="bg2">
                                <a:lumMod val="90000"/>
                              </a:schemeClr>
                            </a:solidFill>
                          </wps:spPr>
                          <wps:style>
                            <a:lnRef idx="2">
                              <a:schemeClr val="accent1">
                                <a:shade val="50000"/>
                              </a:schemeClr>
                            </a:lnRef>
                            <a:fillRef idx="1">
                              <a:schemeClr val="accent1"/>
                            </a:fillRef>
                            <a:effectRef idx="0">
                              <a:schemeClr val="accent1"/>
                            </a:effectRef>
                            <a:fontRef idx="minor">
                              <a:schemeClr val="lt1"/>
                            </a:fontRef>
                          </wps:style>
                          <wps:txbx>
                            <w:txbxContent>
                              <w:p w14:paraId="37D639E1" w14:textId="28DCB60B" w:rsidR="00721BAE" w:rsidRPr="008636EF" w:rsidRDefault="00721BAE" w:rsidP="001C0FEA">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asciiTheme="minorHAnsi" w:hAnsiTheme="minorHAnsi" w:cstheme="minorHAnsi"/>
                                    <w:color w:val="000000" w:themeColor="text1"/>
                                  </w:rPr>
                                </w:pPr>
                                <w:r w:rsidRPr="008636EF">
                                  <w:rPr>
                                    <w:rFonts w:asciiTheme="minorHAnsi" w:hAnsiTheme="minorHAnsi" w:cstheme="minorHAnsi"/>
                                    <w:color w:val="000000" w:themeColor="text1"/>
                                  </w:rPr>
                                  <w:t xml:space="preserve">Barnehagen forholder seg til </w:t>
                                </w:r>
                                <w:r w:rsidRPr="008636EF">
                                  <w:rPr>
                                    <w:rFonts w:asciiTheme="minorHAnsi" w:hAnsiTheme="minorHAnsi" w:cstheme="minorHAnsi"/>
                                    <w:i/>
                                    <w:color w:val="000000" w:themeColor="text1"/>
                                  </w:rPr>
                                  <w:t>Lov om barnehager (Barnehageloven).</w:t>
                                </w:r>
                              </w:p>
                              <w:p w14:paraId="767D0AB4" w14:textId="67AEEF84" w:rsidR="00721BAE" w:rsidRPr="008636EF" w:rsidRDefault="00721BAE" w:rsidP="001C0FEA">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asciiTheme="minorHAnsi" w:hAnsiTheme="minorHAnsi" w:cstheme="minorHAnsi"/>
                                    <w:color w:val="000000" w:themeColor="text1"/>
                                  </w:rPr>
                                </w:pPr>
                                <w:r w:rsidRPr="008636EF">
                                  <w:rPr>
                                    <w:rFonts w:asciiTheme="minorHAnsi" w:hAnsiTheme="minorHAnsi" w:cstheme="minorHAnsi"/>
                                    <w:color w:val="000000" w:themeColor="text1"/>
                                  </w:rPr>
                                  <w:t xml:space="preserve">Barnehageloven § 2, der syvende og åttende ledd lyder slik: </w:t>
                                </w:r>
                              </w:p>
                              <w:p w14:paraId="46FE15B0" w14:textId="30F9FBEA" w:rsidR="00721BAE" w:rsidRPr="008636EF" w:rsidRDefault="00721BAE" w:rsidP="001C0FEA">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asciiTheme="minorHAnsi" w:hAnsiTheme="minorHAnsi" w:cstheme="minorHAnsi"/>
                                    <w:i/>
                                    <w:iCs/>
                                    <w:color w:val="000000" w:themeColor="text1"/>
                                  </w:rPr>
                                </w:pPr>
                                <w:r w:rsidRPr="008636EF">
                                  <w:rPr>
                                    <w:rFonts w:asciiTheme="minorHAnsi" w:hAnsiTheme="minorHAnsi" w:cstheme="minorHAnsi"/>
                                    <w:i/>
                                    <w:iCs/>
                                    <w:color w:val="000000" w:themeColor="text1"/>
                                  </w:rPr>
                                  <w:t>Departementet fastsetter nærmere regler om barnehagens innhold og oppgaver (rammeplan) ved forskrift.</w:t>
                                </w:r>
                              </w:p>
                              <w:p w14:paraId="1C92E75E" w14:textId="0142138F" w:rsidR="00721BAE" w:rsidRPr="008636EF" w:rsidRDefault="00721BAE" w:rsidP="00783979">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cstheme="minorHAnsi"/>
                                    <w:i/>
                                    <w:iCs/>
                                  </w:rPr>
                                </w:pPr>
                                <w:r w:rsidRPr="008636EF">
                                  <w:rPr>
                                    <w:rFonts w:cstheme="minorHAnsi"/>
                                    <w:i/>
                                    <w:iCs/>
                                    <w:color w:val="000000" w:themeColor="text1"/>
                                  </w:rPr>
                                  <w:t>Barnehagens eier kan tilpasse rammeplanen til lokale forhold.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AE3A824" id="Rektangel: avrundede hjørner 23" o:spid="_x0000_s1026" style="position:absolute;margin-left:0;margin-top:8.5pt;width:378.75pt;height:82.55pt;z-index:251658241;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pPg4hgIAAHsFAAAOAAAAZHJzL2Uyb0RvYy54bWysVMFu2zAMvQ/YPwi6r7azZEuDOkXQosOA&#10;bi3aDj0rshQLkEVNUmJnXz9Kdpys63YYloNCiuSj+Ezy4rJrNNkJ5xWYkhZnOSXCcKiU2ZT029PN&#10;uzklPjBTMQ1GlHQvPL1cvn1z0dqFmEANuhKOIIjxi9aWtA7BLrLM81o0zJ+BFQaNElzDAqpuk1WO&#10;tYje6GyS5x+yFlxlHXDhPd5e90a6TPhSCh7upPQiEF1SfFtIp0vnOp7Z8oItNo7ZWvHhGewfXtEw&#10;ZTDpCHXNAiNbp36DahR34EGGMw5NBlIqLlINWE2Rv6jmsWZWpFqQHG9Hmvz/g+Vfd4/23iENrfUL&#10;j2KsopOuif/4PtIlsvYjWaILhOPldF7kxWRGCUdbkU/n7+ezSGd2DLfOh08CGhKFkjrYmuoBP0li&#10;iu1ufej9D34xpQetqhuldVJiG4gr7ciO4QdcbyYpVG+bL1D1d+c5/oa8qWuie3rFCVJ2LC5JYa9F&#10;xNfmQUiiKiynRx4RenDGuTChSEl9zSrRX8/+mDMBRmSJFYzYA8CvxRywewoG/xgqUtuOwXmf/W/B&#10;Y0TKDCaMwY0y4F4D0FjVkLn3R8pOqIli6NYdukRxDdX+3hEH/fx4y28UftJb5sM9czgwOFq4BMId&#10;HlJDW1IYJEpqcD9eu4/+2MdopaTFASyp/75lTlCiPxvs8PNiOo0Tm5Tp7OMEFXdqWZ9azLa5AmyR&#10;AteN5UmM/kEfROmgecZdsYpZ0cQMx9wl5cEdlKvQLwbcNlysVskNp9SycGseLY/gkeDYrU/dM3N2&#10;6OuAI/EVDsPKFi86u/eNkQZW2wBSpbY/8jpQjxOe+nbYRnGFnOrJ67gzlz8BAAD//wMAUEsDBBQA&#10;BgAIAAAAIQAimDc42wAAAAcBAAAPAAAAZHJzL2Rvd25yZXYueG1sTI9BT4QwEIXvJv6HZky8uQWS&#10;lRUpG2NiuGlkNV67dKREOkVaFvz3jif3NJn3Jm++V+5XN4gTTqH3pCDdJCCQWm966hS8HZ5udiBC&#10;1GT04AkV/GCAfXV5UerC+IVe8dTETnAIhUIrsDGOhZShteh02PgRib1PPzkdeZ06aSa9cLgbZJYk&#10;t9LpnviD1SM+Wmy/mtkpeP+Y4923xMPz4pr0pc3qWttaqeur9eEeRMQ1/h/DHz6jQ8VMRz+TCWJQ&#10;wEUiqzlPdvNtvgVxZGGXpSCrUp7zV78AAAD//wMAUEsBAi0AFAAGAAgAAAAhALaDOJL+AAAA4QEA&#10;ABMAAAAAAAAAAAAAAAAAAAAAAFtDb250ZW50X1R5cGVzXS54bWxQSwECLQAUAAYACAAAACEAOP0h&#10;/9YAAACUAQAACwAAAAAAAAAAAAAAAAAvAQAAX3JlbHMvLnJlbHNQSwECLQAUAAYACAAAACEAwqT4&#10;OIYCAAB7BQAADgAAAAAAAAAAAAAAAAAuAgAAZHJzL2Uyb0RvYy54bWxQSwECLQAUAAYACAAAACEA&#10;Ipg3ONsAAAAHAQAADwAAAAAAAAAAAAAAAADgBAAAZHJzL2Rvd25yZXYueG1sUEsFBgAAAAAEAAQA&#10;8wAAAOgFAAAAAA==&#10;" fillcolor="#cfcdcd [2894]" strokecolor="#1f3763 [1604]" strokeweight="1pt">
                    <v:stroke joinstyle="miter"/>
                    <v:textbox>
                      <w:txbxContent>
                        <w:p w14:paraId="37D639E1" w14:textId="28DCB60B" w:rsidR="00721BAE" w:rsidRPr="008636EF" w:rsidRDefault="00721BAE" w:rsidP="001C0FEA">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asciiTheme="minorHAnsi" w:hAnsiTheme="minorHAnsi" w:cstheme="minorHAnsi"/>
                              <w:color w:val="000000" w:themeColor="text1"/>
                            </w:rPr>
                          </w:pPr>
                          <w:r w:rsidRPr="008636EF">
                            <w:rPr>
                              <w:rFonts w:asciiTheme="minorHAnsi" w:hAnsiTheme="minorHAnsi" w:cstheme="minorHAnsi"/>
                              <w:color w:val="000000" w:themeColor="text1"/>
                            </w:rPr>
                            <w:t xml:space="preserve">Barnehagen forholder seg til </w:t>
                          </w:r>
                          <w:r w:rsidRPr="008636EF">
                            <w:rPr>
                              <w:rFonts w:asciiTheme="minorHAnsi" w:hAnsiTheme="minorHAnsi" w:cstheme="minorHAnsi"/>
                              <w:i/>
                              <w:color w:val="000000" w:themeColor="text1"/>
                            </w:rPr>
                            <w:t>Lov om barnehager (Barnehageloven).</w:t>
                          </w:r>
                        </w:p>
                        <w:p w14:paraId="767D0AB4" w14:textId="67AEEF84" w:rsidR="00721BAE" w:rsidRPr="008636EF" w:rsidRDefault="00721BAE" w:rsidP="001C0FEA">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asciiTheme="minorHAnsi" w:hAnsiTheme="minorHAnsi" w:cstheme="minorHAnsi"/>
                              <w:color w:val="000000" w:themeColor="text1"/>
                            </w:rPr>
                          </w:pPr>
                          <w:r w:rsidRPr="008636EF">
                            <w:rPr>
                              <w:rFonts w:asciiTheme="minorHAnsi" w:hAnsiTheme="minorHAnsi" w:cstheme="minorHAnsi"/>
                              <w:color w:val="000000" w:themeColor="text1"/>
                            </w:rPr>
                            <w:t xml:space="preserve">Barnehageloven § 2, der syvende og åttende ledd lyder slik: </w:t>
                          </w:r>
                        </w:p>
                        <w:p w14:paraId="46FE15B0" w14:textId="30F9FBEA" w:rsidR="00721BAE" w:rsidRPr="008636EF" w:rsidRDefault="00721BAE" w:rsidP="001C0FEA">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asciiTheme="minorHAnsi" w:hAnsiTheme="minorHAnsi" w:cstheme="minorHAnsi"/>
                              <w:i/>
                              <w:iCs/>
                              <w:color w:val="000000" w:themeColor="text1"/>
                            </w:rPr>
                          </w:pPr>
                          <w:r w:rsidRPr="008636EF">
                            <w:rPr>
                              <w:rFonts w:asciiTheme="minorHAnsi" w:hAnsiTheme="minorHAnsi" w:cstheme="minorHAnsi"/>
                              <w:i/>
                              <w:iCs/>
                              <w:color w:val="000000" w:themeColor="text1"/>
                            </w:rPr>
                            <w:t>Departementet fastsetter nærmere regler om barnehagens innhold og oppgaver (rammeplan) ved forskrift.</w:t>
                          </w:r>
                        </w:p>
                        <w:p w14:paraId="1C92E75E" w14:textId="0142138F" w:rsidR="00721BAE" w:rsidRPr="008636EF" w:rsidRDefault="00721BAE" w:rsidP="00783979">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jc w:val="center"/>
                            <w:rPr>
                              <w:rFonts w:cstheme="minorHAnsi"/>
                              <w:i/>
                              <w:iCs/>
                            </w:rPr>
                          </w:pPr>
                          <w:r w:rsidRPr="008636EF">
                            <w:rPr>
                              <w:rFonts w:cstheme="minorHAnsi"/>
                              <w:i/>
                              <w:iCs/>
                              <w:color w:val="000000" w:themeColor="text1"/>
                            </w:rPr>
                            <w:t>Barnehagens eier kan tilpasse rammeplanen til lokale forhold.</w:t>
                          </w:r>
                        </w:p>
                      </w:txbxContent>
                    </v:textbox>
                    <w10:wrap type="through" anchorx="margin"/>
                  </v:roundrect>
                </w:pict>
              </mc:Fallback>
            </mc:AlternateContent>
          </w:r>
        </w:p>
        <w:p w14:paraId="22885289" w14:textId="5EED854A" w:rsidR="009A7CBC" w:rsidRPr="008C18CB" w:rsidRDefault="009A7CBC" w:rsidP="000E1FF7">
          <w:pPr>
            <w:spacing w:line="240" w:lineRule="auto"/>
            <w:rPr>
              <w:rFonts w:eastAsia="Arial Unicode MS" w:cstheme="minorHAnsi"/>
              <w:color w:val="000000"/>
              <w:spacing w:val="5"/>
              <w:sz w:val="24"/>
              <w:szCs w:val="24"/>
              <w:bdr w:val="nil"/>
              <w:lang w:eastAsia="nb-NO"/>
            </w:rPr>
          </w:pPr>
        </w:p>
        <w:p w14:paraId="62D32876" w14:textId="77777777" w:rsidR="009A7CBC" w:rsidRPr="008C18CB" w:rsidRDefault="009A7CBC" w:rsidP="000E1FF7">
          <w:pPr>
            <w:spacing w:line="240" w:lineRule="auto"/>
            <w:rPr>
              <w:rFonts w:eastAsia="Arial Unicode MS" w:cstheme="minorHAnsi"/>
              <w:color w:val="000000"/>
              <w:spacing w:val="5"/>
              <w:sz w:val="24"/>
              <w:szCs w:val="24"/>
              <w:bdr w:val="nil"/>
              <w:lang w:eastAsia="nb-NO"/>
            </w:rPr>
          </w:pPr>
        </w:p>
        <w:p w14:paraId="2449B4D1" w14:textId="77777777" w:rsidR="001C0FEA" w:rsidRPr="008C18CB" w:rsidRDefault="001C0FEA" w:rsidP="000E1FF7">
          <w:pPr>
            <w:spacing w:line="240" w:lineRule="auto"/>
            <w:jc w:val="right"/>
            <w:rPr>
              <w:rFonts w:eastAsia="Arial Unicode MS" w:cstheme="minorHAnsi"/>
              <w:i/>
              <w:iCs/>
              <w:color w:val="000000"/>
              <w:spacing w:val="5"/>
              <w:sz w:val="18"/>
              <w:szCs w:val="18"/>
              <w:bdr w:val="nil"/>
              <w:lang w:eastAsia="nb-NO"/>
            </w:rPr>
          </w:pPr>
        </w:p>
        <w:p w14:paraId="36FC21B2" w14:textId="77777777" w:rsidR="001C0FEA" w:rsidRPr="008C18CB" w:rsidRDefault="001C0FEA" w:rsidP="000E1FF7">
          <w:pPr>
            <w:spacing w:line="240" w:lineRule="auto"/>
            <w:jc w:val="right"/>
            <w:rPr>
              <w:rFonts w:eastAsia="Arial Unicode MS" w:cstheme="minorHAnsi"/>
              <w:i/>
              <w:iCs/>
              <w:color w:val="000000"/>
              <w:spacing w:val="5"/>
              <w:sz w:val="18"/>
              <w:szCs w:val="18"/>
              <w:bdr w:val="nil"/>
              <w:lang w:eastAsia="nb-NO"/>
            </w:rPr>
          </w:pPr>
        </w:p>
        <w:p w14:paraId="52AA96F3" w14:textId="77777777" w:rsidR="009A7CBC" w:rsidRPr="008C18CB" w:rsidRDefault="009A7CBC" w:rsidP="6E081EB9">
          <w:pPr>
            <w:pStyle w:val="Overskrift1"/>
            <w:rPr>
              <w:rFonts w:asciiTheme="minorHAnsi" w:hAnsiTheme="minorHAnsi" w:cstheme="minorBidi"/>
              <w:color w:val="323E4F" w:themeColor="text2" w:themeShade="BF"/>
              <w:sz w:val="48"/>
              <w:szCs w:val="48"/>
            </w:rPr>
          </w:pPr>
          <w:bookmarkStart w:id="2" w:name="_Toc143250248"/>
          <w:r w:rsidRPr="6E081EB9">
            <w:rPr>
              <w:rFonts w:asciiTheme="minorHAnsi" w:hAnsiTheme="minorHAnsi" w:cstheme="minorBidi"/>
              <w:color w:val="323E4F" w:themeColor="text2" w:themeShade="BF"/>
              <w:sz w:val="48"/>
              <w:szCs w:val="48"/>
            </w:rPr>
            <w:t>Barnehagens verdigrunnlag</w:t>
          </w:r>
          <w:bookmarkEnd w:id="2"/>
        </w:p>
        <w:p w14:paraId="756DCD21" w14:textId="77777777" w:rsidR="009A7CBC" w:rsidRPr="008C18CB" w:rsidRDefault="009A7CBC" w:rsidP="000E1FF7">
          <w:pPr>
            <w:pBdr>
              <w:top w:val="nil"/>
              <w:left w:val="nil"/>
              <w:bottom w:val="nil"/>
              <w:right w:val="nil"/>
              <w:between w:val="nil"/>
              <w:bar w:val="nil"/>
            </w:pBdr>
            <w:spacing w:after="0" w:line="240" w:lineRule="auto"/>
            <w:rPr>
              <w:rFonts w:eastAsia="Calibri" w:cstheme="minorHAnsi"/>
              <w:color w:val="000000"/>
              <w:sz w:val="24"/>
              <w:szCs w:val="24"/>
              <w:u w:color="000000"/>
              <w:bdr w:val="nil"/>
              <w:lang w:eastAsia="nb-NO"/>
            </w:rPr>
          </w:pPr>
        </w:p>
        <w:p w14:paraId="10635790" w14:textId="23174AC8" w:rsidR="009A7CBC" w:rsidRPr="009F12F5" w:rsidRDefault="009A7CBC" w:rsidP="000E1FF7">
          <w:pPr>
            <w:spacing w:line="240" w:lineRule="auto"/>
            <w:rPr>
              <w:rFonts w:cstheme="minorHAnsi"/>
              <w:sz w:val="24"/>
              <w:szCs w:val="24"/>
            </w:rPr>
          </w:pPr>
          <w:r w:rsidRPr="009F12F5">
            <w:rPr>
              <w:rFonts w:cstheme="minorHAnsi"/>
              <w:sz w:val="24"/>
              <w:szCs w:val="24"/>
            </w:rPr>
            <w:t>Jakobsgrenda barnehage sin visjon</w:t>
          </w:r>
          <w:r w:rsidR="009F12F5">
            <w:rPr>
              <w:rFonts w:cstheme="minorHAnsi"/>
              <w:sz w:val="24"/>
              <w:szCs w:val="24"/>
            </w:rPr>
            <w:t>:</w:t>
          </w:r>
        </w:p>
        <w:p w14:paraId="4E22EA6E" w14:textId="77777777" w:rsidR="009A7CBC" w:rsidRPr="009F12F5" w:rsidRDefault="009A7CBC" w:rsidP="000E1FF7">
          <w:pPr>
            <w:spacing w:line="240" w:lineRule="auto"/>
            <w:jc w:val="center"/>
            <w:rPr>
              <w:rFonts w:cstheme="minorHAnsi"/>
              <w:b/>
              <w:i/>
              <w:iCs/>
              <w:sz w:val="28"/>
              <w:szCs w:val="28"/>
            </w:rPr>
          </w:pPr>
          <w:r w:rsidRPr="009F12F5">
            <w:rPr>
              <w:rFonts w:cstheme="minorHAnsi"/>
              <w:b/>
              <w:sz w:val="28"/>
              <w:szCs w:val="28"/>
            </w:rPr>
            <w:t>«I Jakobsgrenda barnehage jakter vi på hverdagsmagi og mestringsglede»</w:t>
          </w:r>
        </w:p>
        <w:p w14:paraId="2C8863DD" w14:textId="52625462" w:rsidR="009A7CBC" w:rsidRPr="008636EF" w:rsidRDefault="009A7CBC" w:rsidP="3B8362FC">
          <w:pPr>
            <w:pStyle w:val="Friform"/>
            <w:rPr>
              <w:rFonts w:asciiTheme="minorHAnsi" w:hAnsiTheme="minorHAnsi" w:cstheme="minorBidi"/>
              <w:sz w:val="22"/>
              <w:szCs w:val="22"/>
            </w:rPr>
          </w:pPr>
          <w:r w:rsidRPr="3B8362FC">
            <w:rPr>
              <w:rFonts w:asciiTheme="minorHAnsi" w:hAnsiTheme="minorHAnsi" w:cstheme="minorBidi"/>
              <w:sz w:val="22"/>
              <w:szCs w:val="22"/>
            </w:rPr>
            <w:t xml:space="preserve">Vårt hovedfokus er at alle barn skal bli møtt med respekt, bli sett, bekreftet og </w:t>
          </w:r>
          <w:r w:rsidR="00375F91" w:rsidRPr="3B8362FC">
            <w:rPr>
              <w:rFonts w:asciiTheme="minorHAnsi" w:hAnsiTheme="minorHAnsi" w:cstheme="minorBidi"/>
              <w:sz w:val="22"/>
              <w:szCs w:val="22"/>
            </w:rPr>
            <w:t xml:space="preserve">bli </w:t>
          </w:r>
          <w:r w:rsidRPr="3B8362FC">
            <w:rPr>
              <w:rFonts w:asciiTheme="minorHAnsi" w:hAnsiTheme="minorHAnsi" w:cstheme="minorBidi"/>
              <w:sz w:val="22"/>
              <w:szCs w:val="22"/>
            </w:rPr>
            <w:t xml:space="preserve">møtt ut fra egne premisser. </w:t>
          </w:r>
          <w:r w:rsidR="00375F91" w:rsidRPr="3B8362FC">
            <w:rPr>
              <w:rFonts w:asciiTheme="minorHAnsi" w:hAnsiTheme="minorHAnsi" w:cstheme="minorBidi"/>
              <w:sz w:val="22"/>
              <w:szCs w:val="22"/>
            </w:rPr>
            <w:t>Vi ønsker å</w:t>
          </w:r>
          <w:r w:rsidRPr="3B8362FC">
            <w:rPr>
              <w:rFonts w:asciiTheme="minorHAnsi" w:hAnsiTheme="minorHAnsi" w:cstheme="minorBidi"/>
              <w:sz w:val="22"/>
              <w:szCs w:val="22"/>
            </w:rPr>
            <w:t xml:space="preserve"> gi barna felles erfaringer, synliggjør</w:t>
          </w:r>
          <w:r w:rsidR="00375F91" w:rsidRPr="3B8362FC">
            <w:rPr>
              <w:rFonts w:asciiTheme="minorHAnsi" w:hAnsiTheme="minorHAnsi" w:cstheme="minorBidi"/>
              <w:sz w:val="22"/>
              <w:szCs w:val="22"/>
            </w:rPr>
            <w:t>e</w:t>
          </w:r>
          <w:r w:rsidRPr="3B8362FC">
            <w:rPr>
              <w:rFonts w:asciiTheme="minorHAnsi" w:hAnsiTheme="minorHAnsi" w:cstheme="minorBidi"/>
              <w:sz w:val="22"/>
              <w:szCs w:val="22"/>
            </w:rPr>
            <w:t xml:space="preserve"> verdien av felleskap og å lære av hverandre</w:t>
          </w:r>
          <w:r w:rsidR="00375F91" w:rsidRPr="3B8362FC">
            <w:rPr>
              <w:rFonts w:asciiTheme="minorHAnsi" w:hAnsiTheme="minorHAnsi" w:cstheme="minorBidi"/>
              <w:sz w:val="22"/>
              <w:szCs w:val="22"/>
            </w:rPr>
            <w:t>,</w:t>
          </w:r>
          <w:r w:rsidRPr="3B8362FC">
            <w:rPr>
              <w:rFonts w:asciiTheme="minorHAnsi" w:hAnsiTheme="minorHAnsi" w:cstheme="minorBidi"/>
              <w:sz w:val="22"/>
              <w:szCs w:val="22"/>
            </w:rPr>
            <w:t xml:space="preserve"> samt </w:t>
          </w:r>
          <w:r w:rsidR="001C0FEA" w:rsidRPr="3B8362FC">
            <w:rPr>
              <w:rFonts w:asciiTheme="minorHAnsi" w:hAnsiTheme="minorHAnsi" w:cstheme="minorBidi"/>
              <w:sz w:val="22"/>
              <w:szCs w:val="22"/>
            </w:rPr>
            <w:t xml:space="preserve">gi rom for </w:t>
          </w:r>
          <w:r w:rsidRPr="3B8362FC">
            <w:rPr>
              <w:rFonts w:asciiTheme="minorHAnsi" w:hAnsiTheme="minorHAnsi" w:cstheme="minorBidi"/>
              <w:sz w:val="22"/>
              <w:szCs w:val="22"/>
            </w:rPr>
            <w:t>nysgjerrighet og undring over likheter og forskjeller.</w:t>
          </w:r>
        </w:p>
        <w:p w14:paraId="72F45C90" w14:textId="77777777" w:rsidR="00AC3B1F" w:rsidRPr="008636EF" w:rsidRDefault="00AC3B1F" w:rsidP="000E1FF7">
          <w:pPr>
            <w:spacing w:after="0" w:line="240" w:lineRule="auto"/>
            <w:rPr>
              <w:rFonts w:eastAsia="Arial Unicode MS" w:cstheme="minorHAnsi"/>
              <w:color w:val="000000"/>
              <w:sz w:val="22"/>
              <w:szCs w:val="22"/>
              <w:bdr w:val="nil"/>
              <w:lang w:eastAsia="nb-NO"/>
            </w:rPr>
          </w:pPr>
        </w:p>
        <w:p w14:paraId="79C1C262" w14:textId="420E5AE6" w:rsidR="00AC3B1F" w:rsidRPr="008636EF" w:rsidRDefault="00AC3B1F" w:rsidP="000E1FF7">
          <w:pPr>
            <w:spacing w:after="0" w:line="240" w:lineRule="auto"/>
            <w:rPr>
              <w:rFonts w:eastAsia="Calibri" w:cstheme="minorHAnsi"/>
              <w:color w:val="000000"/>
              <w:sz w:val="22"/>
              <w:szCs w:val="22"/>
              <w:lang w:eastAsia="nb-NO"/>
            </w:rPr>
          </w:pPr>
          <w:r w:rsidRPr="008636EF">
            <w:rPr>
              <w:rFonts w:eastAsia="Arial Unicode MS" w:cstheme="minorHAnsi"/>
              <w:color w:val="000000"/>
              <w:sz w:val="22"/>
              <w:szCs w:val="22"/>
              <w:bdr w:val="nil"/>
              <w:lang w:eastAsia="nb-NO"/>
            </w:rPr>
            <w:t xml:space="preserve">Vi verdsetter lek og spontanitet og har </w:t>
          </w:r>
          <w:proofErr w:type="gramStart"/>
          <w:r w:rsidRPr="008636EF">
            <w:rPr>
              <w:rFonts w:eastAsia="Arial Unicode MS" w:cstheme="minorHAnsi"/>
              <w:color w:val="000000"/>
              <w:sz w:val="22"/>
              <w:szCs w:val="22"/>
              <w:bdr w:val="nil"/>
              <w:lang w:eastAsia="nb-NO"/>
            </w:rPr>
            <w:t>fokus</w:t>
          </w:r>
          <w:proofErr w:type="gramEnd"/>
          <w:r w:rsidRPr="008636EF">
            <w:rPr>
              <w:rFonts w:eastAsia="Arial Unicode MS" w:cstheme="minorHAnsi"/>
              <w:color w:val="000000"/>
              <w:sz w:val="22"/>
              <w:szCs w:val="22"/>
              <w:bdr w:val="nil"/>
              <w:lang w:eastAsia="nb-NO"/>
            </w:rPr>
            <w:t xml:space="preserve"> på livs</w:t>
          </w:r>
          <w:r w:rsidRPr="008636EF">
            <w:rPr>
              <w:rFonts w:eastAsia="Calibri" w:cstheme="minorHAnsi"/>
              <w:bCs/>
              <w:sz w:val="22"/>
              <w:szCs w:val="22"/>
            </w:rPr>
            <w:t xml:space="preserve">mestring, relasjoner og selvstendighet. </w:t>
          </w:r>
          <w:r w:rsidRPr="008636EF">
            <w:rPr>
              <w:rFonts w:eastAsia="Calibri" w:cstheme="minorHAnsi"/>
              <w:color w:val="000000"/>
              <w:sz w:val="22"/>
              <w:szCs w:val="22"/>
              <w:lang w:eastAsia="nb-NO"/>
            </w:rPr>
            <w:t>Mestring skal være forbundet med glede</w:t>
          </w:r>
          <w:r w:rsidR="00E0426C" w:rsidRPr="008636EF">
            <w:rPr>
              <w:rFonts w:eastAsia="Calibri" w:cstheme="minorHAnsi"/>
              <w:color w:val="000000"/>
              <w:sz w:val="22"/>
              <w:szCs w:val="22"/>
              <w:lang w:eastAsia="nb-NO"/>
            </w:rPr>
            <w:t xml:space="preserve"> og</w:t>
          </w:r>
          <w:r w:rsidRPr="008636EF">
            <w:rPr>
              <w:rFonts w:eastAsia="Calibri" w:cstheme="minorHAnsi"/>
              <w:color w:val="000000"/>
              <w:sz w:val="22"/>
              <w:szCs w:val="22"/>
              <w:lang w:eastAsia="nb-NO"/>
            </w:rPr>
            <w:t xml:space="preserve"> opplevelse av selvstendighet samt </w:t>
          </w:r>
          <w:r w:rsidR="00E0426C" w:rsidRPr="008636EF">
            <w:rPr>
              <w:rFonts w:eastAsia="Calibri" w:cstheme="minorHAnsi"/>
              <w:color w:val="000000"/>
              <w:sz w:val="22"/>
              <w:szCs w:val="22"/>
              <w:lang w:eastAsia="nb-NO"/>
            </w:rPr>
            <w:t xml:space="preserve">mestring </w:t>
          </w:r>
          <w:r w:rsidRPr="008636EF">
            <w:rPr>
              <w:rFonts w:eastAsia="Calibri" w:cstheme="minorHAnsi"/>
              <w:color w:val="000000"/>
              <w:sz w:val="22"/>
              <w:szCs w:val="22"/>
              <w:lang w:eastAsia="nb-NO"/>
            </w:rPr>
            <w:t xml:space="preserve">gjennom samspill med andre. Ved å støtte, oppmuntre og </w:t>
          </w:r>
          <w:r w:rsidRPr="008636EF">
            <w:rPr>
              <w:rFonts w:eastAsia="Calibri" w:cstheme="minorHAnsi"/>
              <w:bCs/>
              <w:color w:val="000000"/>
              <w:sz w:val="22"/>
              <w:szCs w:val="22"/>
              <w:lang w:eastAsia="nb-NO"/>
            </w:rPr>
            <w:t>gi tid til å prøve selv</w:t>
          </w:r>
          <w:r w:rsidRPr="008636EF">
            <w:rPr>
              <w:rFonts w:eastAsia="Calibri" w:cstheme="minorHAnsi"/>
              <w:color w:val="000000"/>
              <w:sz w:val="22"/>
              <w:szCs w:val="22"/>
              <w:lang w:eastAsia="nb-NO"/>
            </w:rPr>
            <w:t xml:space="preserve">, bidrar vi til </w:t>
          </w:r>
          <w:r w:rsidRPr="008636EF">
            <w:rPr>
              <w:rFonts w:eastAsia="Calibri" w:cstheme="minorHAnsi"/>
              <w:bCs/>
              <w:color w:val="000000"/>
              <w:sz w:val="22"/>
              <w:szCs w:val="22"/>
              <w:lang w:eastAsia="nb-NO"/>
            </w:rPr>
            <w:t xml:space="preserve">livsmestring </w:t>
          </w:r>
          <w:r w:rsidRPr="008636EF">
            <w:rPr>
              <w:rFonts w:eastAsia="Calibri" w:cstheme="minorHAnsi"/>
              <w:color w:val="000000"/>
              <w:sz w:val="22"/>
              <w:szCs w:val="22"/>
              <w:lang w:eastAsia="nb-NO"/>
            </w:rPr>
            <w:t>og trygghet på seg selv og de rundt seg.</w:t>
          </w:r>
        </w:p>
        <w:p w14:paraId="0486C200" w14:textId="77777777" w:rsidR="009F5C83" w:rsidRPr="008636EF" w:rsidRDefault="009F5C83" w:rsidP="000E1FF7">
          <w:pPr>
            <w:spacing w:after="0" w:line="240" w:lineRule="auto"/>
            <w:rPr>
              <w:rFonts w:eastAsia="Calibri" w:cstheme="minorHAnsi"/>
              <w:color w:val="000000"/>
              <w:sz w:val="22"/>
              <w:szCs w:val="22"/>
              <w:lang w:eastAsia="nb-NO"/>
            </w:rPr>
          </w:pPr>
        </w:p>
        <w:p w14:paraId="076BF054" w14:textId="77777777" w:rsidR="009A7CBC" w:rsidRPr="008636EF" w:rsidRDefault="009A7CBC" w:rsidP="000E1FF7">
          <w:pPr>
            <w:pStyle w:val="Friform"/>
            <w:rPr>
              <w:rFonts w:asciiTheme="minorHAnsi" w:hAnsiTheme="minorHAnsi" w:cstheme="minorHAnsi"/>
              <w:sz w:val="22"/>
              <w:szCs w:val="22"/>
            </w:rPr>
          </w:pPr>
        </w:p>
        <w:p w14:paraId="1A3EEA79" w14:textId="15185640" w:rsidR="009A7CBC" w:rsidRPr="008636EF" w:rsidRDefault="009A7CBC" w:rsidP="000E1FF7">
          <w:pPr>
            <w:spacing w:line="240" w:lineRule="auto"/>
            <w:rPr>
              <w:rFonts w:eastAsia="Calibri" w:cstheme="minorHAnsi"/>
              <w:sz w:val="22"/>
              <w:szCs w:val="22"/>
              <w:lang w:eastAsia="nb-NO"/>
            </w:rPr>
          </w:pPr>
          <w:r w:rsidRPr="009F12F5">
            <w:rPr>
              <w:rFonts w:eastAsia="Calibri" w:cstheme="minorHAnsi"/>
              <w:color w:val="000000"/>
              <w:sz w:val="24"/>
              <w:szCs w:val="24"/>
              <w:lang w:eastAsia="nb-NO"/>
            </w:rPr>
            <w:t>Barnehagens verdier og</w:t>
          </w:r>
          <w:r w:rsidRPr="009F12F5">
            <w:rPr>
              <w:rFonts w:eastAsia="Calibri" w:cstheme="minorHAnsi"/>
              <w:sz w:val="24"/>
              <w:szCs w:val="24"/>
              <w:lang w:eastAsia="nb-NO"/>
            </w:rPr>
            <w:t xml:space="preserve"> pedagogiske plattform er:</w:t>
          </w:r>
        </w:p>
        <w:p w14:paraId="7AB5DDB9" w14:textId="16072ADB" w:rsidR="009A7CBC" w:rsidRPr="008636EF" w:rsidRDefault="009A7CBC" w:rsidP="000E1FF7">
          <w:pPr>
            <w:pStyle w:val="Listeavsnitt"/>
            <w:numPr>
              <w:ilvl w:val="0"/>
              <w:numId w:val="8"/>
            </w:numPr>
            <w:spacing w:line="240" w:lineRule="auto"/>
            <w:rPr>
              <w:rFonts w:cstheme="minorHAnsi"/>
              <w:sz w:val="22"/>
              <w:szCs w:val="22"/>
            </w:rPr>
          </w:pPr>
          <w:r w:rsidRPr="008636EF">
            <w:rPr>
              <w:rFonts w:cstheme="minorHAnsi"/>
              <w:sz w:val="22"/>
              <w:szCs w:val="22"/>
            </w:rPr>
            <w:t>Vi tar leiken på alvor</w:t>
          </w:r>
          <w:r w:rsidR="00372939" w:rsidRPr="008636EF">
            <w:rPr>
              <w:rFonts w:cstheme="minorHAnsi"/>
              <w:sz w:val="22"/>
              <w:szCs w:val="22"/>
            </w:rPr>
            <w:t xml:space="preserve"> og rydder plass til leik hver dag</w:t>
          </w:r>
        </w:p>
        <w:p w14:paraId="2E080422" w14:textId="77777777" w:rsidR="009A7CBC" w:rsidRPr="008636EF" w:rsidRDefault="009A7CBC" w:rsidP="000E1FF7">
          <w:pPr>
            <w:pStyle w:val="Listeavsnitt"/>
            <w:numPr>
              <w:ilvl w:val="0"/>
              <w:numId w:val="8"/>
            </w:numPr>
            <w:spacing w:after="0" w:line="240" w:lineRule="auto"/>
            <w:rPr>
              <w:rFonts w:cstheme="minorHAnsi"/>
              <w:sz w:val="22"/>
              <w:szCs w:val="22"/>
            </w:rPr>
          </w:pPr>
          <w:r w:rsidRPr="008636EF">
            <w:rPr>
              <w:rFonts w:cstheme="minorHAnsi"/>
              <w:sz w:val="22"/>
              <w:szCs w:val="22"/>
            </w:rPr>
            <w:t>Vi styrker samhold gjennom mangfold og gjensidig respekt</w:t>
          </w:r>
        </w:p>
        <w:p w14:paraId="049364FF" w14:textId="2D4B3149" w:rsidR="009A7CBC" w:rsidRDefault="009A7CBC" w:rsidP="000E1FF7">
          <w:pPr>
            <w:pStyle w:val="Listeavsnitt"/>
            <w:numPr>
              <w:ilvl w:val="0"/>
              <w:numId w:val="8"/>
            </w:numPr>
            <w:spacing w:after="0" w:line="240" w:lineRule="auto"/>
            <w:rPr>
              <w:rFonts w:cstheme="minorHAnsi"/>
              <w:sz w:val="22"/>
              <w:szCs w:val="22"/>
            </w:rPr>
          </w:pPr>
          <w:r w:rsidRPr="008636EF">
            <w:rPr>
              <w:rFonts w:cstheme="minorHAnsi"/>
              <w:sz w:val="22"/>
              <w:szCs w:val="22"/>
            </w:rPr>
            <w:t>Vi har positivitet, relasjoner og samarbeid i fokus</w:t>
          </w:r>
        </w:p>
        <w:p w14:paraId="38AE8813" w14:textId="6E1D70B8" w:rsidR="000E1FF7" w:rsidRDefault="000E1FF7" w:rsidP="000E1FF7">
          <w:pPr>
            <w:spacing w:after="0" w:line="240" w:lineRule="auto"/>
            <w:rPr>
              <w:rFonts w:cstheme="minorHAnsi"/>
              <w:sz w:val="22"/>
              <w:szCs w:val="22"/>
            </w:rPr>
          </w:pPr>
        </w:p>
        <w:p w14:paraId="7A7A2FA3" w14:textId="77777777" w:rsidR="000E1FF7" w:rsidRPr="000E1FF7" w:rsidRDefault="000E1FF7" w:rsidP="000E1FF7">
          <w:pPr>
            <w:spacing w:after="0" w:line="240" w:lineRule="auto"/>
            <w:rPr>
              <w:rFonts w:cstheme="minorHAnsi"/>
              <w:sz w:val="22"/>
              <w:szCs w:val="22"/>
            </w:rPr>
          </w:pPr>
        </w:p>
        <w:p w14:paraId="2596398B" w14:textId="77777777" w:rsidR="009A7CBC" w:rsidRPr="008C18CB" w:rsidRDefault="009A7CBC" w:rsidP="6E081EB9">
          <w:pPr>
            <w:pStyle w:val="Overskrift1"/>
            <w:rPr>
              <w:rFonts w:asciiTheme="minorHAnsi" w:hAnsiTheme="minorHAnsi" w:cstheme="minorBidi"/>
              <w:color w:val="323E4F" w:themeColor="text2" w:themeShade="BF"/>
              <w:sz w:val="48"/>
              <w:szCs w:val="48"/>
            </w:rPr>
          </w:pPr>
          <w:bookmarkStart w:id="3" w:name="_Toc143250249"/>
          <w:r w:rsidRPr="6E081EB9">
            <w:rPr>
              <w:rFonts w:asciiTheme="minorHAnsi" w:hAnsiTheme="minorHAnsi" w:cstheme="minorBidi"/>
              <w:color w:val="323E4F" w:themeColor="text2" w:themeShade="BF"/>
              <w:sz w:val="48"/>
              <w:szCs w:val="48"/>
            </w:rPr>
            <w:lastRenderedPageBreak/>
            <w:t>Presentasjon av barnehagen</w:t>
          </w:r>
          <w:bookmarkEnd w:id="3"/>
        </w:p>
        <w:p w14:paraId="4BD7ECB1" w14:textId="77777777" w:rsidR="00EE695A" w:rsidRPr="008C18CB" w:rsidRDefault="00EE695A" w:rsidP="000E1FF7">
          <w:pPr>
            <w:pBdr>
              <w:top w:val="nil"/>
              <w:left w:val="nil"/>
              <w:bottom w:val="nil"/>
              <w:right w:val="nil"/>
              <w:between w:val="nil"/>
              <w:bar w:val="nil"/>
            </w:pBdr>
            <w:spacing w:after="0" w:line="240" w:lineRule="auto"/>
            <w:rPr>
              <w:rFonts w:eastAsia="Arial Unicode MS" w:cstheme="minorHAnsi"/>
              <w:iCs/>
              <w:color w:val="000000"/>
              <w:spacing w:val="5"/>
              <w:sz w:val="24"/>
              <w:szCs w:val="24"/>
              <w:u w:val="single"/>
              <w:bdr w:val="nil"/>
              <w:lang w:eastAsia="nb-NO"/>
            </w:rPr>
          </w:pPr>
        </w:p>
        <w:p w14:paraId="0F2A5819" w14:textId="345632E6" w:rsidR="009A7CBC" w:rsidRPr="00F21EF8" w:rsidRDefault="009A7CBC" w:rsidP="000E1FF7">
          <w:pPr>
            <w:spacing w:line="240" w:lineRule="auto"/>
            <w:rPr>
              <w:rFonts w:eastAsia="Arial Unicode MS"/>
              <w:b/>
              <w:bCs/>
              <w:sz w:val="24"/>
              <w:szCs w:val="24"/>
              <w:bdr w:val="nil"/>
              <w:lang w:eastAsia="nb-NO"/>
            </w:rPr>
          </w:pPr>
          <w:r w:rsidRPr="00F21EF8">
            <w:rPr>
              <w:rFonts w:eastAsia="Arial Unicode MS"/>
              <w:b/>
              <w:bCs/>
              <w:sz w:val="24"/>
              <w:szCs w:val="24"/>
              <w:bdr w:val="nil"/>
              <w:lang w:eastAsia="nb-NO"/>
            </w:rPr>
            <w:t>Samvirkeforetak</w:t>
          </w:r>
        </w:p>
        <w:p w14:paraId="66827F50" w14:textId="24AF5A94" w:rsidR="009A7CBC" w:rsidRPr="008636EF" w:rsidRDefault="009A7CBC" w:rsidP="3B8362FC">
          <w:pPr>
            <w:spacing w:after="0" w:line="240" w:lineRule="auto"/>
            <w:rPr>
              <w:sz w:val="22"/>
              <w:szCs w:val="22"/>
            </w:rPr>
          </w:pPr>
          <w:r w:rsidRPr="3B8362FC">
            <w:rPr>
              <w:sz w:val="22"/>
              <w:szCs w:val="22"/>
            </w:rPr>
            <w:t>Jakobsgrenda barnehage SA er et samvirkeforetak. Foretakets formål er å eie og drive barnehage til det beste for medlemmene og deres barn. Formålet er ikke kapitalavkastning til medlemmene</w:t>
          </w:r>
          <w:r w:rsidR="00E0426C" w:rsidRPr="3B8362FC">
            <w:rPr>
              <w:sz w:val="22"/>
              <w:szCs w:val="22"/>
            </w:rPr>
            <w:t>, men e</w:t>
          </w:r>
          <w:r w:rsidRPr="3B8362FC">
            <w:rPr>
              <w:sz w:val="22"/>
              <w:szCs w:val="22"/>
            </w:rPr>
            <w:t>ventuelt årsoverskudd godskrives egenkapitalen i foretaket. (Se barnehagens vedtekter)</w:t>
          </w:r>
          <w:r w:rsidR="02FC9AF6" w:rsidRPr="3B8362FC">
            <w:rPr>
              <w:sz w:val="22"/>
              <w:szCs w:val="22"/>
            </w:rPr>
            <w:t>.</w:t>
          </w:r>
        </w:p>
        <w:p w14:paraId="375AFDCC" w14:textId="77777777" w:rsidR="009A7CBC" w:rsidRPr="008C18CB" w:rsidRDefault="009A7CBC" w:rsidP="000E1FF7">
          <w:pPr>
            <w:spacing w:after="0" w:line="240" w:lineRule="auto"/>
            <w:rPr>
              <w:rFonts w:cstheme="minorHAnsi"/>
              <w:sz w:val="24"/>
              <w:szCs w:val="24"/>
            </w:rPr>
          </w:pPr>
        </w:p>
        <w:p w14:paraId="38C75DDE" w14:textId="69EB6D15" w:rsidR="009A7CBC" w:rsidRPr="00F21EF8" w:rsidRDefault="009A7CBC" w:rsidP="000E1FF7">
          <w:pPr>
            <w:spacing w:line="240" w:lineRule="auto"/>
            <w:rPr>
              <w:b/>
              <w:bCs/>
              <w:sz w:val="24"/>
              <w:szCs w:val="24"/>
            </w:rPr>
          </w:pPr>
          <w:r w:rsidRPr="00F21EF8">
            <w:rPr>
              <w:b/>
              <w:bCs/>
              <w:sz w:val="24"/>
              <w:szCs w:val="24"/>
            </w:rPr>
            <w:t>Foreldrerådet</w:t>
          </w:r>
        </w:p>
        <w:p w14:paraId="5368D08F" w14:textId="79C7152A" w:rsidR="009A7CBC" w:rsidRPr="008636EF" w:rsidRDefault="009A7CBC" w:rsidP="000E1FF7">
          <w:pPr>
            <w:spacing w:after="0" w:line="240" w:lineRule="auto"/>
            <w:rPr>
              <w:rFonts w:cstheme="minorHAnsi"/>
              <w:sz w:val="22"/>
              <w:szCs w:val="22"/>
            </w:rPr>
          </w:pPr>
          <w:r w:rsidRPr="008636EF">
            <w:rPr>
              <w:rFonts w:cstheme="minorHAnsi"/>
              <w:sz w:val="22"/>
              <w:szCs w:val="22"/>
            </w:rPr>
            <w:t>Foreldrerådet består av alle foreldre og er eierne av barnehagen. Det skal fremme deres fellesinteresser og bidra til at samarbeidet mellom barnehage og foreldregruppa skaper et godt barnehagemiljø. Foreldrerådet velger representanter til styret</w:t>
          </w:r>
          <w:r w:rsidR="00AC5E31" w:rsidRPr="008636EF">
            <w:rPr>
              <w:rFonts w:cstheme="minorHAnsi"/>
              <w:sz w:val="22"/>
              <w:szCs w:val="22"/>
            </w:rPr>
            <w:t xml:space="preserve">, </w:t>
          </w:r>
          <w:r w:rsidRPr="008636EF">
            <w:rPr>
              <w:rFonts w:cstheme="minorHAnsi"/>
              <w:sz w:val="22"/>
              <w:szCs w:val="22"/>
            </w:rPr>
            <w:t>samarbeidsutvalget</w:t>
          </w:r>
          <w:r w:rsidR="00AC5E31" w:rsidRPr="008636EF">
            <w:rPr>
              <w:rFonts w:cstheme="minorHAnsi"/>
              <w:sz w:val="22"/>
              <w:szCs w:val="22"/>
            </w:rPr>
            <w:t xml:space="preserve"> og </w:t>
          </w:r>
          <w:proofErr w:type="spellStart"/>
          <w:r w:rsidR="00AC5E31" w:rsidRPr="008636EF">
            <w:rPr>
              <w:rFonts w:cstheme="minorHAnsi"/>
              <w:sz w:val="22"/>
              <w:szCs w:val="22"/>
            </w:rPr>
            <w:t>dugnadskomiteen</w:t>
          </w:r>
          <w:proofErr w:type="spellEnd"/>
          <w:r w:rsidR="00AC5E31" w:rsidRPr="008636EF">
            <w:rPr>
              <w:rFonts w:cstheme="minorHAnsi"/>
              <w:sz w:val="22"/>
              <w:szCs w:val="22"/>
            </w:rPr>
            <w:t>. Årsmøtet for foreldrerådet gjennomføres i april måned.</w:t>
          </w:r>
        </w:p>
        <w:p w14:paraId="7715DFA7" w14:textId="77777777" w:rsidR="009A7CBC" w:rsidRPr="008C18CB" w:rsidRDefault="009A7CBC" w:rsidP="000E1FF7">
          <w:pPr>
            <w:spacing w:after="0" w:line="240" w:lineRule="auto"/>
            <w:rPr>
              <w:rFonts w:cstheme="minorHAnsi"/>
              <w:sz w:val="24"/>
              <w:szCs w:val="24"/>
            </w:rPr>
          </w:pPr>
        </w:p>
        <w:p w14:paraId="1D32047A" w14:textId="07C49C11" w:rsidR="009A7CBC" w:rsidRPr="00F21EF8" w:rsidRDefault="009A7CBC" w:rsidP="000E1FF7">
          <w:pPr>
            <w:spacing w:line="240" w:lineRule="auto"/>
            <w:rPr>
              <w:b/>
              <w:bCs/>
              <w:sz w:val="24"/>
              <w:szCs w:val="24"/>
            </w:rPr>
          </w:pPr>
          <w:r w:rsidRPr="00F21EF8">
            <w:rPr>
              <w:b/>
              <w:bCs/>
              <w:sz w:val="24"/>
              <w:szCs w:val="24"/>
            </w:rPr>
            <w:t>Styret</w:t>
          </w:r>
        </w:p>
        <w:p w14:paraId="22E28B12" w14:textId="0B476F88" w:rsidR="009A7CBC" w:rsidRPr="008636EF" w:rsidRDefault="009A7CBC" w:rsidP="000E1FF7">
          <w:pPr>
            <w:spacing w:after="0" w:line="240" w:lineRule="auto"/>
            <w:rPr>
              <w:rFonts w:eastAsia="Arial Unicode MS" w:cstheme="minorHAnsi"/>
              <w:spacing w:val="5"/>
              <w:sz w:val="22"/>
              <w:szCs w:val="22"/>
              <w:bdr w:val="nil"/>
              <w:lang w:eastAsia="nb-NO"/>
            </w:rPr>
          </w:pPr>
          <w:r w:rsidRPr="008636EF">
            <w:rPr>
              <w:rFonts w:cstheme="minorHAnsi"/>
              <w:sz w:val="22"/>
              <w:szCs w:val="22"/>
            </w:rPr>
            <w:t xml:space="preserve">Styret i Jakobsgrenda barnehage </w:t>
          </w:r>
          <w:r w:rsidR="00EE695A" w:rsidRPr="008636EF">
            <w:rPr>
              <w:rFonts w:cstheme="minorHAnsi"/>
              <w:sz w:val="22"/>
              <w:szCs w:val="22"/>
            </w:rPr>
            <w:t>blir</w:t>
          </w:r>
          <w:r w:rsidRPr="008636EF">
            <w:rPr>
              <w:rFonts w:cstheme="minorHAnsi"/>
              <w:sz w:val="22"/>
              <w:szCs w:val="22"/>
            </w:rPr>
            <w:t xml:space="preserve"> valgt av årsmøtet. Styret skal ifølge vedtektene, ivareta eiernes interesser og ansvar, både økonomisk og i rollen som arbeidsgiver. I tillegg skal styret være et kontrollorgan for barnehagen og bestemme rammene </w:t>
          </w:r>
          <w:r w:rsidRPr="008636EF">
            <w:rPr>
              <w:rFonts w:eastAsia="Arial Unicode MS" w:cstheme="minorHAnsi"/>
              <w:spacing w:val="5"/>
              <w:sz w:val="22"/>
              <w:szCs w:val="22"/>
              <w:bdr w:val="nil"/>
              <w:lang w:eastAsia="nb-NO"/>
            </w:rPr>
            <w:t xml:space="preserve">for samarbeidsutvalget. </w:t>
          </w:r>
        </w:p>
        <w:p w14:paraId="67FE07B4" w14:textId="77777777" w:rsidR="009A7CBC" w:rsidRPr="008C18CB" w:rsidRDefault="009A7CBC" w:rsidP="000E1FF7">
          <w:pPr>
            <w:spacing w:after="0" w:line="240" w:lineRule="auto"/>
            <w:rPr>
              <w:rFonts w:eastAsia="Arial Unicode MS" w:cstheme="minorHAnsi"/>
              <w:spacing w:val="5"/>
              <w:sz w:val="24"/>
              <w:szCs w:val="24"/>
              <w:bdr w:val="nil"/>
              <w:lang w:eastAsia="nb-NO"/>
            </w:rPr>
          </w:pPr>
        </w:p>
        <w:p w14:paraId="177A8040" w14:textId="77777777" w:rsidR="009A7CBC" w:rsidRPr="00F21EF8" w:rsidRDefault="009A7CBC" w:rsidP="000E1FF7">
          <w:pPr>
            <w:spacing w:line="240" w:lineRule="auto"/>
            <w:rPr>
              <w:b/>
              <w:bCs/>
              <w:sz w:val="24"/>
              <w:szCs w:val="24"/>
            </w:rPr>
          </w:pPr>
          <w:r w:rsidRPr="00F21EF8">
            <w:rPr>
              <w:b/>
              <w:bCs/>
              <w:sz w:val="24"/>
              <w:szCs w:val="24"/>
            </w:rPr>
            <w:t>Samarbeidsutvalget</w:t>
          </w:r>
        </w:p>
        <w:p w14:paraId="225EE290" w14:textId="3BA3A630" w:rsidR="009A7CBC" w:rsidRPr="000E1FF7" w:rsidRDefault="00AC5E31" w:rsidP="000E1FF7">
          <w:pPr>
            <w:spacing w:line="240" w:lineRule="auto"/>
            <w:rPr>
              <w:rFonts w:cstheme="minorHAnsi"/>
              <w:sz w:val="22"/>
              <w:szCs w:val="22"/>
            </w:rPr>
          </w:pPr>
          <w:r w:rsidRPr="008636EF">
            <w:rPr>
              <w:rFonts w:cstheme="minorHAnsi"/>
              <w:sz w:val="22"/>
              <w:szCs w:val="22"/>
            </w:rPr>
            <w:t xml:space="preserve">Samarbeidsutvalget består av </w:t>
          </w:r>
          <w:r w:rsidR="008B2CCB" w:rsidRPr="008636EF">
            <w:rPr>
              <w:rFonts w:cstheme="minorHAnsi"/>
              <w:sz w:val="22"/>
              <w:szCs w:val="22"/>
            </w:rPr>
            <w:t xml:space="preserve">to </w:t>
          </w:r>
          <w:r w:rsidRPr="008636EF">
            <w:rPr>
              <w:rFonts w:cstheme="minorHAnsi"/>
              <w:sz w:val="22"/>
              <w:szCs w:val="22"/>
            </w:rPr>
            <w:t>foreldre</w:t>
          </w:r>
          <w:r w:rsidR="008B2CCB" w:rsidRPr="008636EF">
            <w:rPr>
              <w:rFonts w:cstheme="minorHAnsi"/>
              <w:sz w:val="22"/>
              <w:szCs w:val="22"/>
            </w:rPr>
            <w:t xml:space="preserve"> + to vara</w:t>
          </w:r>
          <w:r w:rsidR="00E0426C" w:rsidRPr="008636EF">
            <w:rPr>
              <w:rFonts w:cstheme="minorHAnsi"/>
              <w:sz w:val="22"/>
              <w:szCs w:val="22"/>
            </w:rPr>
            <w:t xml:space="preserve">, </w:t>
          </w:r>
          <w:r w:rsidRPr="008636EF">
            <w:rPr>
              <w:rFonts w:cstheme="minorHAnsi"/>
              <w:sz w:val="22"/>
              <w:szCs w:val="22"/>
            </w:rPr>
            <w:t>to ansatte</w:t>
          </w:r>
          <w:r w:rsidR="008B2CCB" w:rsidRPr="008636EF">
            <w:rPr>
              <w:rFonts w:cstheme="minorHAnsi"/>
              <w:sz w:val="22"/>
              <w:szCs w:val="22"/>
            </w:rPr>
            <w:t xml:space="preserve"> fra</w:t>
          </w:r>
          <w:r w:rsidRPr="008636EF">
            <w:rPr>
              <w:rFonts w:cstheme="minorHAnsi"/>
              <w:sz w:val="22"/>
              <w:szCs w:val="22"/>
            </w:rPr>
            <w:t xml:space="preserve"> barnehagen samt</w:t>
          </w:r>
          <w:r w:rsidR="008B2CCB" w:rsidRPr="008636EF">
            <w:rPr>
              <w:rFonts w:cstheme="minorHAnsi"/>
              <w:sz w:val="22"/>
              <w:szCs w:val="22"/>
            </w:rPr>
            <w:t xml:space="preserve"> en</w:t>
          </w:r>
          <w:r w:rsidRPr="008636EF">
            <w:rPr>
              <w:rFonts w:cstheme="minorHAnsi"/>
              <w:sz w:val="22"/>
              <w:szCs w:val="22"/>
            </w:rPr>
            <w:t xml:space="preserve"> representant fra styret. </w:t>
          </w:r>
          <w:r w:rsidR="009A7CBC" w:rsidRPr="008636EF">
            <w:rPr>
              <w:rFonts w:cstheme="minorHAnsi"/>
              <w:sz w:val="22"/>
              <w:szCs w:val="22"/>
            </w:rPr>
            <w:t>Samarbeidsutvalget</w:t>
          </w:r>
          <w:r w:rsidR="008B2CCB" w:rsidRPr="008636EF">
            <w:rPr>
              <w:rFonts w:cstheme="minorHAnsi"/>
              <w:sz w:val="22"/>
              <w:szCs w:val="22"/>
            </w:rPr>
            <w:t>s</w:t>
          </w:r>
          <w:r w:rsidRPr="008636EF">
            <w:rPr>
              <w:rFonts w:cstheme="minorHAnsi"/>
              <w:sz w:val="22"/>
              <w:szCs w:val="22"/>
            </w:rPr>
            <w:t xml:space="preserve"> </w:t>
          </w:r>
          <w:r w:rsidR="009A7CBC" w:rsidRPr="008636EF">
            <w:rPr>
              <w:rFonts w:cstheme="minorHAnsi"/>
              <w:sz w:val="22"/>
              <w:szCs w:val="22"/>
            </w:rPr>
            <w:t>oppgave er å være et rådgivende, kontaktskapende og samordne</w:t>
          </w:r>
          <w:r w:rsidR="00EE695A" w:rsidRPr="008636EF">
            <w:rPr>
              <w:rFonts w:cstheme="minorHAnsi"/>
              <w:sz w:val="22"/>
              <w:szCs w:val="22"/>
            </w:rPr>
            <w:t>n</w:t>
          </w:r>
          <w:r w:rsidR="009A7CBC" w:rsidRPr="008636EF">
            <w:rPr>
              <w:rFonts w:cstheme="minorHAnsi"/>
              <w:sz w:val="22"/>
              <w:szCs w:val="22"/>
            </w:rPr>
            <w:t xml:space="preserve">de organ mellom foreldregruppa og barnehagens personale. Det skal sikre og jobbe for et godt samarbeid mellom </w:t>
          </w:r>
          <w:r w:rsidR="00C66F22" w:rsidRPr="008636EF">
            <w:rPr>
              <w:rFonts w:cstheme="minorHAnsi"/>
              <w:sz w:val="22"/>
              <w:szCs w:val="22"/>
            </w:rPr>
            <w:t xml:space="preserve">foreldrene, hjemmet </w:t>
          </w:r>
          <w:r w:rsidR="009A7CBC" w:rsidRPr="008636EF">
            <w:rPr>
              <w:rFonts w:cstheme="minorHAnsi"/>
              <w:sz w:val="22"/>
              <w:szCs w:val="22"/>
            </w:rPr>
            <w:t>og barnehagen. Utvalget skal særlig være med å drøfte barnehagens ideelle grunnlag og arbeide for å fremme kontakt mellom barnehagen og lokalsamfunnet. Samarbeidsutvalget godkjenner årsplan og evalueringen av det pedagogiske arbeidet og aktivitetene gjennom barnehageåret. (jf. § 4 lov om barnehager).</w:t>
          </w:r>
        </w:p>
        <w:p w14:paraId="2D2666CF" w14:textId="77777777" w:rsidR="009A7CBC" w:rsidRPr="00F21EF8" w:rsidRDefault="009A7CBC" w:rsidP="000E1FF7">
          <w:pPr>
            <w:spacing w:line="240" w:lineRule="auto"/>
            <w:rPr>
              <w:rFonts w:eastAsia="Arial Unicode MS"/>
              <w:b/>
              <w:bCs/>
              <w:sz w:val="24"/>
              <w:szCs w:val="24"/>
              <w:bdr w:val="nil"/>
              <w:lang w:eastAsia="nb-NO"/>
            </w:rPr>
          </w:pPr>
          <w:r w:rsidRPr="00F21EF8">
            <w:rPr>
              <w:rFonts w:eastAsia="Arial Unicode MS"/>
              <w:b/>
              <w:bCs/>
              <w:sz w:val="24"/>
              <w:szCs w:val="24"/>
              <w:bdr w:val="nil"/>
              <w:lang w:eastAsia="nb-NO"/>
            </w:rPr>
            <w:t>Åpningstider</w:t>
          </w:r>
        </w:p>
        <w:p w14:paraId="3542EB64" w14:textId="570465A4" w:rsidR="009A7CBC" w:rsidRPr="008636EF" w:rsidRDefault="009A7CBC" w:rsidP="6E081EB9">
          <w:pPr>
            <w:pBdr>
              <w:top w:val="nil"/>
              <w:left w:val="nil"/>
              <w:bottom w:val="nil"/>
              <w:right w:val="nil"/>
              <w:between w:val="nil"/>
              <w:bar w:val="nil"/>
            </w:pBdr>
            <w:spacing w:after="0" w:line="240" w:lineRule="auto"/>
            <w:rPr>
              <w:rFonts w:eastAsia="Arial Unicode MS"/>
              <w:i/>
              <w:iCs/>
              <w:color w:val="000000"/>
              <w:spacing w:val="5"/>
              <w:sz w:val="22"/>
              <w:szCs w:val="22"/>
              <w:bdr w:val="nil"/>
              <w:lang w:eastAsia="nb-NO"/>
            </w:rPr>
          </w:pPr>
          <w:r w:rsidRPr="6E081EB9">
            <w:rPr>
              <w:rFonts w:eastAsia="Arial Unicode MS"/>
              <w:color w:val="000000"/>
              <w:spacing w:val="5"/>
              <w:sz w:val="22"/>
              <w:szCs w:val="22"/>
              <w:bdr w:val="nil"/>
              <w:lang w:eastAsia="nb-NO"/>
            </w:rPr>
            <w:t>Barnehagen</w:t>
          </w:r>
          <w:r w:rsidR="00EE695A" w:rsidRPr="6E081EB9">
            <w:rPr>
              <w:rFonts w:eastAsia="Arial Unicode MS"/>
              <w:color w:val="000000"/>
              <w:spacing w:val="5"/>
              <w:sz w:val="22"/>
              <w:szCs w:val="22"/>
              <w:bdr w:val="nil"/>
              <w:lang w:eastAsia="nb-NO"/>
            </w:rPr>
            <w:t>s åpningstid e</w:t>
          </w:r>
          <w:r w:rsidRPr="6E081EB9">
            <w:rPr>
              <w:rFonts w:eastAsia="Arial Unicode MS"/>
              <w:color w:val="000000"/>
              <w:spacing w:val="5"/>
              <w:sz w:val="22"/>
              <w:szCs w:val="22"/>
              <w:bdr w:val="nil"/>
              <w:lang w:eastAsia="nb-NO"/>
            </w:rPr>
            <w:t>r fra kl. 07.00 – 1</w:t>
          </w:r>
          <w:r w:rsidR="009C17EF">
            <w:rPr>
              <w:rFonts w:eastAsia="Arial Unicode MS"/>
              <w:color w:val="000000"/>
              <w:spacing w:val="5"/>
              <w:sz w:val="22"/>
              <w:szCs w:val="22"/>
              <w:bdr w:val="nil"/>
              <w:lang w:eastAsia="nb-NO"/>
            </w:rPr>
            <w:t>6.45</w:t>
          </w:r>
          <w:r w:rsidRPr="6E081EB9">
            <w:rPr>
              <w:rFonts w:eastAsia="Arial Unicode MS"/>
              <w:color w:val="000000"/>
              <w:spacing w:val="5"/>
              <w:sz w:val="22"/>
              <w:szCs w:val="22"/>
              <w:bdr w:val="nil"/>
              <w:lang w:eastAsia="nb-NO"/>
            </w:rPr>
            <w:t xml:space="preserve">. Barnehagen er stengt onsdag før skjærtorsdag, jul- </w:t>
          </w:r>
          <w:r w:rsidRPr="6E081EB9">
            <w:rPr>
              <w:rFonts w:eastAsia="Arial Unicode MS"/>
              <w:spacing w:val="5"/>
              <w:sz w:val="22"/>
              <w:szCs w:val="22"/>
              <w:bdr w:val="nil"/>
              <w:lang w:eastAsia="nb-NO"/>
            </w:rPr>
            <w:t>og nyttårsaften samt to uker om</w:t>
          </w:r>
          <w:r w:rsidR="00E0426C" w:rsidRPr="6E081EB9">
            <w:rPr>
              <w:rFonts w:eastAsia="Arial Unicode MS"/>
              <w:spacing w:val="5"/>
              <w:sz w:val="22"/>
              <w:szCs w:val="22"/>
              <w:bdr w:val="nil"/>
              <w:lang w:eastAsia="nb-NO"/>
            </w:rPr>
            <w:t xml:space="preserve"> sommeren</w:t>
          </w:r>
          <w:r w:rsidRPr="6E081EB9">
            <w:rPr>
              <w:rFonts w:eastAsia="Arial Unicode MS"/>
              <w:spacing w:val="5"/>
              <w:sz w:val="22"/>
              <w:szCs w:val="22"/>
              <w:bdr w:val="nil"/>
              <w:lang w:eastAsia="nb-NO"/>
            </w:rPr>
            <w:t xml:space="preserve">. Barnehagen har redusert åpningstid i </w:t>
          </w:r>
          <w:r w:rsidR="00A530E4" w:rsidRPr="6E081EB9">
            <w:rPr>
              <w:rFonts w:eastAsia="Arial Unicode MS"/>
              <w:spacing w:val="5"/>
              <w:sz w:val="22"/>
              <w:szCs w:val="22"/>
              <w:bdr w:val="nil"/>
              <w:lang w:eastAsia="nb-NO"/>
            </w:rPr>
            <w:t xml:space="preserve">påsken, </w:t>
          </w:r>
          <w:r w:rsidRPr="6E081EB9">
            <w:rPr>
              <w:rFonts w:eastAsia="Arial Unicode MS"/>
              <w:spacing w:val="5"/>
              <w:sz w:val="22"/>
              <w:szCs w:val="22"/>
              <w:bdr w:val="nil"/>
              <w:lang w:eastAsia="nb-NO"/>
            </w:rPr>
            <w:t xml:space="preserve">romjulen, uken før og etter sommerstengt, og er da åpen fra </w:t>
          </w:r>
          <w:proofErr w:type="spellStart"/>
          <w:r w:rsidRPr="6E081EB9">
            <w:rPr>
              <w:rFonts w:eastAsia="Arial Unicode MS"/>
              <w:spacing w:val="5"/>
              <w:sz w:val="22"/>
              <w:szCs w:val="22"/>
              <w:bdr w:val="nil"/>
              <w:lang w:eastAsia="nb-NO"/>
            </w:rPr>
            <w:t>kl</w:t>
          </w:r>
          <w:proofErr w:type="spellEnd"/>
          <w:r w:rsidRPr="6E081EB9">
            <w:rPr>
              <w:rFonts w:eastAsia="Arial Unicode MS"/>
              <w:spacing w:val="5"/>
              <w:sz w:val="22"/>
              <w:szCs w:val="22"/>
              <w:bdr w:val="nil"/>
              <w:lang w:eastAsia="nb-NO"/>
            </w:rPr>
            <w:t xml:space="preserve"> </w:t>
          </w:r>
          <w:r w:rsidR="004E6B24">
            <w:rPr>
              <w:rFonts w:eastAsia="Arial Unicode MS"/>
              <w:spacing w:val="5"/>
              <w:sz w:val="22"/>
              <w:szCs w:val="22"/>
              <w:bdr w:val="nil"/>
              <w:lang w:eastAsia="nb-NO"/>
            </w:rPr>
            <w:t>7</w:t>
          </w:r>
          <w:r w:rsidRPr="6E081EB9">
            <w:rPr>
              <w:rFonts w:eastAsia="Arial Unicode MS"/>
              <w:spacing w:val="5"/>
              <w:sz w:val="22"/>
              <w:szCs w:val="22"/>
              <w:bdr w:val="nil"/>
              <w:lang w:eastAsia="nb-NO"/>
            </w:rPr>
            <w:t>.</w:t>
          </w:r>
          <w:r w:rsidR="004E6B24">
            <w:rPr>
              <w:rFonts w:eastAsia="Arial Unicode MS"/>
              <w:spacing w:val="5"/>
              <w:sz w:val="22"/>
              <w:szCs w:val="22"/>
              <w:bdr w:val="nil"/>
              <w:lang w:eastAsia="nb-NO"/>
            </w:rPr>
            <w:t>3</w:t>
          </w:r>
          <w:r w:rsidRPr="6E081EB9">
            <w:rPr>
              <w:rFonts w:eastAsia="Arial Unicode MS"/>
              <w:spacing w:val="5"/>
              <w:sz w:val="22"/>
              <w:szCs w:val="22"/>
              <w:bdr w:val="nil"/>
              <w:lang w:eastAsia="nb-NO"/>
            </w:rPr>
            <w:t>0 – 16.00.</w:t>
          </w:r>
          <w:r w:rsidRPr="6E081EB9">
            <w:rPr>
              <w:rFonts w:eastAsia="Arial Unicode MS"/>
              <w:i/>
              <w:iCs/>
              <w:color w:val="000000"/>
              <w:spacing w:val="5"/>
              <w:sz w:val="22"/>
              <w:szCs w:val="22"/>
              <w:bdr w:val="nil"/>
              <w:lang w:eastAsia="nb-NO"/>
            </w:rPr>
            <w:t xml:space="preserve"> </w:t>
          </w:r>
        </w:p>
        <w:p w14:paraId="2FF0D56B" w14:textId="77777777" w:rsidR="00E0426C" w:rsidRPr="008C18CB" w:rsidRDefault="00E0426C" w:rsidP="000E1FF7">
          <w:pPr>
            <w:pBdr>
              <w:top w:val="nil"/>
              <w:left w:val="nil"/>
              <w:bottom w:val="nil"/>
              <w:right w:val="nil"/>
              <w:between w:val="nil"/>
              <w:bar w:val="nil"/>
            </w:pBdr>
            <w:spacing w:after="0" w:line="240" w:lineRule="auto"/>
            <w:rPr>
              <w:rFonts w:eastAsia="Arial Unicode MS" w:cstheme="minorHAnsi"/>
              <w:iCs/>
              <w:color w:val="000000"/>
              <w:spacing w:val="5"/>
              <w:sz w:val="24"/>
              <w:szCs w:val="24"/>
              <w:u w:val="single"/>
              <w:bdr w:val="nil"/>
              <w:lang w:eastAsia="nb-NO"/>
            </w:rPr>
          </w:pPr>
        </w:p>
        <w:p w14:paraId="22C9F222" w14:textId="35A016E5" w:rsidR="009A7CBC" w:rsidRPr="00F21EF8" w:rsidRDefault="009A7CBC" w:rsidP="000E1FF7">
          <w:pPr>
            <w:spacing w:line="240" w:lineRule="auto"/>
            <w:rPr>
              <w:rFonts w:eastAsia="Arial Unicode MS"/>
              <w:b/>
              <w:bCs/>
              <w:sz w:val="24"/>
              <w:szCs w:val="24"/>
              <w:bdr w:val="nil"/>
              <w:lang w:eastAsia="nb-NO"/>
            </w:rPr>
          </w:pPr>
          <w:r w:rsidRPr="00F21EF8">
            <w:rPr>
              <w:rFonts w:eastAsia="Arial Unicode MS"/>
              <w:b/>
              <w:bCs/>
              <w:sz w:val="24"/>
              <w:szCs w:val="24"/>
              <w:bdr w:val="nil"/>
              <w:lang w:eastAsia="nb-NO"/>
            </w:rPr>
            <w:t>Avdelingene</w:t>
          </w:r>
        </w:p>
        <w:p w14:paraId="385AC856" w14:textId="092CF8E5" w:rsidR="009A7CBC" w:rsidRPr="000E1FF7" w:rsidRDefault="009A7CBC" w:rsidP="000E1FF7">
          <w:pPr>
            <w:pBdr>
              <w:top w:val="nil"/>
              <w:left w:val="nil"/>
              <w:bottom w:val="nil"/>
              <w:right w:val="nil"/>
              <w:between w:val="nil"/>
              <w:bar w:val="nil"/>
            </w:pBdr>
            <w:spacing w:after="0" w:line="240" w:lineRule="auto"/>
            <w:rPr>
              <w:rFonts w:eastAsia="Arial Unicode MS" w:cstheme="minorHAnsi"/>
              <w:color w:val="000000"/>
              <w:spacing w:val="5"/>
              <w:sz w:val="22"/>
              <w:szCs w:val="22"/>
              <w:bdr w:val="nil"/>
              <w:lang w:eastAsia="nb-NO"/>
            </w:rPr>
          </w:pPr>
          <w:r w:rsidRPr="000E1FF7">
            <w:rPr>
              <w:rFonts w:eastAsia="Arial Unicode MS" w:cstheme="minorHAnsi"/>
              <w:color w:val="000000"/>
              <w:spacing w:val="5"/>
              <w:sz w:val="22"/>
              <w:szCs w:val="22"/>
              <w:bdr w:val="nil"/>
              <w:lang w:eastAsia="nb-NO"/>
            </w:rPr>
            <w:t>Jakobsgrenda barnehage har tre avdelinger</w:t>
          </w:r>
          <w:r w:rsidR="00C66F22" w:rsidRPr="000E1FF7">
            <w:rPr>
              <w:rFonts w:eastAsia="Arial Unicode MS" w:cstheme="minorHAnsi"/>
              <w:color w:val="000000"/>
              <w:spacing w:val="5"/>
              <w:sz w:val="22"/>
              <w:szCs w:val="22"/>
              <w:bdr w:val="nil"/>
              <w:lang w:eastAsia="nb-NO"/>
            </w:rPr>
            <w:t xml:space="preserve"> med plass til 60 barn. Barna er i år fordelt slik: </w:t>
          </w:r>
          <w:r w:rsidRPr="000E1FF7">
            <w:rPr>
              <w:rFonts w:eastAsia="Arial Unicode MS" w:cstheme="minorHAnsi"/>
              <w:color w:val="000000"/>
              <w:spacing w:val="5"/>
              <w:sz w:val="22"/>
              <w:szCs w:val="22"/>
              <w:bdr w:val="nil"/>
              <w:lang w:eastAsia="nb-NO"/>
            </w:rPr>
            <w:t xml:space="preserve">Avdeling Siristuen </w:t>
          </w:r>
          <w:r w:rsidR="00C66F22" w:rsidRPr="000E1FF7">
            <w:rPr>
              <w:rFonts w:eastAsia="Arial Unicode MS" w:cstheme="minorHAnsi"/>
              <w:color w:val="000000"/>
              <w:spacing w:val="5"/>
              <w:sz w:val="22"/>
              <w:szCs w:val="22"/>
              <w:bdr w:val="nil"/>
              <w:lang w:eastAsia="nb-NO"/>
            </w:rPr>
            <w:t>har</w:t>
          </w:r>
          <w:r w:rsidRPr="000E1FF7">
            <w:rPr>
              <w:rFonts w:eastAsia="Arial Unicode MS" w:cstheme="minorHAnsi"/>
              <w:color w:val="000000"/>
              <w:spacing w:val="5"/>
              <w:sz w:val="22"/>
              <w:szCs w:val="22"/>
              <w:bdr w:val="nil"/>
              <w:lang w:eastAsia="nb-NO"/>
            </w:rPr>
            <w:t xml:space="preserve"> 16 barn i aldersgruppen 0 - 3 år, Fredrikkefryd </w:t>
          </w:r>
          <w:r w:rsidR="00C66F22" w:rsidRPr="000E1FF7">
            <w:rPr>
              <w:rFonts w:eastAsia="Arial Unicode MS" w:cstheme="minorHAnsi"/>
              <w:color w:val="000000"/>
              <w:spacing w:val="5"/>
              <w:sz w:val="22"/>
              <w:szCs w:val="22"/>
              <w:bdr w:val="nil"/>
              <w:lang w:eastAsia="nb-NO"/>
            </w:rPr>
            <w:t>har</w:t>
          </w:r>
          <w:r w:rsidRPr="000E1FF7">
            <w:rPr>
              <w:rFonts w:eastAsia="Arial Unicode MS" w:cstheme="minorHAnsi"/>
              <w:color w:val="000000"/>
              <w:spacing w:val="5"/>
              <w:sz w:val="22"/>
              <w:szCs w:val="22"/>
              <w:bdr w:val="nil"/>
              <w:lang w:eastAsia="nb-NO"/>
            </w:rPr>
            <w:t xml:space="preserve"> 24 barn i aldersgruppen 3 - 6 år og Marihaugen </w:t>
          </w:r>
          <w:r w:rsidR="00C66F22" w:rsidRPr="000E1FF7">
            <w:rPr>
              <w:rFonts w:eastAsia="Arial Unicode MS" w:cstheme="minorHAnsi"/>
              <w:color w:val="000000"/>
              <w:spacing w:val="5"/>
              <w:sz w:val="22"/>
              <w:szCs w:val="22"/>
              <w:bdr w:val="nil"/>
              <w:lang w:eastAsia="nb-NO"/>
            </w:rPr>
            <w:t>har</w:t>
          </w:r>
          <w:r w:rsidRPr="000E1FF7">
            <w:rPr>
              <w:rFonts w:eastAsia="Arial Unicode MS" w:cstheme="minorHAnsi"/>
              <w:color w:val="000000"/>
              <w:spacing w:val="5"/>
              <w:sz w:val="22"/>
              <w:szCs w:val="22"/>
              <w:bdr w:val="nil"/>
              <w:lang w:eastAsia="nb-NO"/>
            </w:rPr>
            <w:t xml:space="preserve"> 20 barn i aldersgruppen 2 - 6 år. </w:t>
          </w:r>
        </w:p>
        <w:p w14:paraId="4066FF52" w14:textId="77777777" w:rsidR="009A7CBC" w:rsidRPr="008C18CB" w:rsidRDefault="009A7CBC" w:rsidP="000E1FF7">
          <w:pPr>
            <w:pBdr>
              <w:top w:val="nil"/>
              <w:left w:val="nil"/>
              <w:bottom w:val="nil"/>
              <w:right w:val="nil"/>
              <w:between w:val="nil"/>
              <w:bar w:val="nil"/>
            </w:pBdr>
            <w:spacing w:after="0" w:line="240" w:lineRule="auto"/>
            <w:rPr>
              <w:rFonts w:eastAsia="Arial Unicode MS" w:cstheme="minorHAnsi"/>
              <w:color w:val="000000"/>
              <w:spacing w:val="5"/>
              <w:sz w:val="24"/>
              <w:szCs w:val="24"/>
              <w:bdr w:val="nil"/>
              <w:lang w:eastAsia="nb-NO"/>
            </w:rPr>
          </w:pPr>
        </w:p>
        <w:p w14:paraId="4A5DCAD3" w14:textId="77777777" w:rsidR="009A7CBC" w:rsidRPr="00F21EF8" w:rsidRDefault="009A7CBC" w:rsidP="000E1FF7">
          <w:pPr>
            <w:spacing w:line="240" w:lineRule="auto"/>
            <w:rPr>
              <w:rFonts w:eastAsia="Arial Unicode MS"/>
              <w:b/>
              <w:bCs/>
              <w:sz w:val="24"/>
              <w:szCs w:val="24"/>
              <w:bdr w:val="nil"/>
              <w:lang w:eastAsia="nb-NO"/>
            </w:rPr>
          </w:pPr>
          <w:r w:rsidRPr="00F21EF8">
            <w:rPr>
              <w:rFonts w:eastAsia="Arial Unicode MS"/>
              <w:b/>
              <w:bCs/>
              <w:sz w:val="24"/>
              <w:szCs w:val="24"/>
              <w:bdr w:val="nil"/>
              <w:lang w:eastAsia="nb-NO"/>
            </w:rPr>
            <w:t>Personalressurser</w:t>
          </w:r>
        </w:p>
        <w:p w14:paraId="6BA08829" w14:textId="68CA8E1B" w:rsidR="009A7CBC" w:rsidRPr="000E1FF7" w:rsidRDefault="00C66F22" w:rsidP="000E1FF7">
          <w:pPr>
            <w:pBdr>
              <w:top w:val="nil"/>
              <w:left w:val="nil"/>
              <w:bottom w:val="nil"/>
              <w:right w:val="nil"/>
              <w:between w:val="nil"/>
              <w:bar w:val="nil"/>
            </w:pBdr>
            <w:spacing w:after="0" w:line="240" w:lineRule="auto"/>
            <w:rPr>
              <w:rFonts w:eastAsia="Arial Unicode MS" w:cstheme="minorHAnsi"/>
              <w:spacing w:val="5"/>
              <w:sz w:val="22"/>
              <w:szCs w:val="22"/>
              <w:bdr w:val="nil"/>
              <w:lang w:eastAsia="nb-NO"/>
            </w:rPr>
          </w:pPr>
          <w:r w:rsidRPr="000E1FF7">
            <w:rPr>
              <w:rFonts w:eastAsia="Arial Unicode MS" w:cstheme="minorHAnsi"/>
              <w:spacing w:val="5"/>
              <w:sz w:val="22"/>
              <w:szCs w:val="22"/>
              <w:bdr w:val="nil"/>
              <w:lang w:eastAsia="nb-NO"/>
            </w:rPr>
            <w:t xml:space="preserve">Barnehagen følger </w:t>
          </w:r>
          <w:r w:rsidR="00EE695A" w:rsidRPr="000E1FF7">
            <w:rPr>
              <w:rFonts w:eastAsia="Arial Unicode MS" w:cstheme="minorHAnsi"/>
              <w:spacing w:val="5"/>
              <w:sz w:val="22"/>
              <w:szCs w:val="22"/>
              <w:bdr w:val="nil"/>
              <w:lang w:eastAsia="nb-NO"/>
            </w:rPr>
            <w:t>pedagog</w:t>
          </w:r>
          <w:r w:rsidRPr="000E1FF7">
            <w:rPr>
              <w:rFonts w:eastAsia="Arial Unicode MS" w:cstheme="minorHAnsi"/>
              <w:spacing w:val="5"/>
              <w:sz w:val="22"/>
              <w:szCs w:val="22"/>
              <w:bdr w:val="nil"/>
              <w:lang w:eastAsia="nb-NO"/>
            </w:rPr>
            <w:t xml:space="preserve">- og </w:t>
          </w:r>
          <w:r w:rsidR="00EE695A" w:rsidRPr="000E1FF7">
            <w:rPr>
              <w:rFonts w:eastAsia="Arial Unicode MS" w:cstheme="minorHAnsi"/>
              <w:spacing w:val="5"/>
              <w:sz w:val="22"/>
              <w:szCs w:val="22"/>
              <w:bdr w:val="nil"/>
              <w:lang w:eastAsia="nb-NO"/>
            </w:rPr>
            <w:t>bemannings</w:t>
          </w:r>
          <w:r w:rsidRPr="000E1FF7">
            <w:rPr>
              <w:rFonts w:eastAsia="Arial Unicode MS" w:cstheme="minorHAnsi"/>
              <w:spacing w:val="5"/>
              <w:sz w:val="22"/>
              <w:szCs w:val="22"/>
              <w:bdr w:val="nil"/>
              <w:lang w:eastAsia="nb-NO"/>
            </w:rPr>
            <w:t>normen og har til sammen 1</w:t>
          </w:r>
          <w:r w:rsidR="00EE695A" w:rsidRPr="000E1FF7">
            <w:rPr>
              <w:rFonts w:eastAsia="Arial Unicode MS" w:cstheme="minorHAnsi"/>
              <w:spacing w:val="5"/>
              <w:sz w:val="22"/>
              <w:szCs w:val="22"/>
              <w:bdr w:val="nil"/>
              <w:lang w:eastAsia="nb-NO"/>
            </w:rPr>
            <w:t>4</w:t>
          </w:r>
          <w:r w:rsidRPr="000E1FF7">
            <w:rPr>
              <w:rFonts w:eastAsia="Arial Unicode MS" w:cstheme="minorHAnsi"/>
              <w:spacing w:val="5"/>
              <w:sz w:val="22"/>
              <w:szCs w:val="22"/>
              <w:bdr w:val="nil"/>
              <w:lang w:eastAsia="nb-NO"/>
            </w:rPr>
            <w:t>,</w:t>
          </w:r>
          <w:r w:rsidR="00EE695A" w:rsidRPr="000E1FF7">
            <w:rPr>
              <w:rFonts w:eastAsia="Arial Unicode MS" w:cstheme="minorHAnsi"/>
              <w:spacing w:val="5"/>
              <w:sz w:val="22"/>
              <w:szCs w:val="22"/>
              <w:bdr w:val="nil"/>
              <w:lang w:eastAsia="nb-NO"/>
            </w:rPr>
            <w:t>8 årsverk.</w:t>
          </w:r>
          <w:r w:rsidRPr="000E1FF7">
            <w:rPr>
              <w:rFonts w:eastAsia="Arial Unicode MS" w:cstheme="minorHAnsi"/>
              <w:spacing w:val="5"/>
              <w:sz w:val="22"/>
              <w:szCs w:val="22"/>
              <w:bdr w:val="nil"/>
              <w:lang w:eastAsia="nb-NO"/>
            </w:rPr>
            <w:t xml:space="preserve"> </w:t>
          </w:r>
          <w:r w:rsidR="00EE695A" w:rsidRPr="000E1FF7">
            <w:rPr>
              <w:rFonts w:eastAsia="Arial Unicode MS" w:cstheme="minorHAnsi"/>
              <w:spacing w:val="5"/>
              <w:sz w:val="22"/>
              <w:szCs w:val="22"/>
              <w:bdr w:val="nil"/>
              <w:lang w:eastAsia="nb-NO"/>
            </w:rPr>
            <w:t>Personalet består av:</w:t>
          </w:r>
          <w:r w:rsidRPr="000E1FF7">
            <w:rPr>
              <w:rFonts w:eastAsia="Arial Unicode MS" w:cstheme="minorHAnsi"/>
              <w:spacing w:val="5"/>
              <w:sz w:val="22"/>
              <w:szCs w:val="22"/>
              <w:bdr w:val="nil"/>
              <w:lang w:eastAsia="nb-NO"/>
            </w:rPr>
            <w:t xml:space="preserve"> </w:t>
          </w:r>
          <w:r w:rsidR="00A530E4" w:rsidRPr="000E1FF7">
            <w:rPr>
              <w:rFonts w:eastAsia="Arial Unicode MS" w:cstheme="minorHAnsi"/>
              <w:spacing w:val="5"/>
              <w:sz w:val="22"/>
              <w:szCs w:val="22"/>
              <w:bdr w:val="nil"/>
              <w:lang w:eastAsia="nb-NO"/>
            </w:rPr>
            <w:t>spesialpedagog</w:t>
          </w:r>
          <w:r w:rsidR="007A6682">
            <w:rPr>
              <w:rFonts w:eastAsia="Arial Unicode MS" w:cstheme="minorHAnsi"/>
              <w:spacing w:val="5"/>
              <w:sz w:val="22"/>
              <w:szCs w:val="22"/>
              <w:bdr w:val="nil"/>
              <w:lang w:eastAsia="nb-NO"/>
            </w:rPr>
            <w:t>er</w:t>
          </w:r>
          <w:r w:rsidR="00A530E4" w:rsidRPr="000E1FF7">
            <w:rPr>
              <w:rFonts w:eastAsia="Arial Unicode MS" w:cstheme="minorHAnsi"/>
              <w:spacing w:val="5"/>
              <w:sz w:val="22"/>
              <w:szCs w:val="22"/>
              <w:bdr w:val="nil"/>
              <w:lang w:eastAsia="nb-NO"/>
            </w:rPr>
            <w:t>,</w:t>
          </w:r>
          <w:r w:rsidRPr="000E1FF7">
            <w:rPr>
              <w:rFonts w:eastAsia="Arial Unicode MS" w:cstheme="minorHAnsi"/>
              <w:spacing w:val="5"/>
              <w:sz w:val="22"/>
              <w:szCs w:val="22"/>
              <w:bdr w:val="nil"/>
              <w:lang w:eastAsia="nb-NO"/>
            </w:rPr>
            <w:t xml:space="preserve"> </w:t>
          </w:r>
          <w:r w:rsidR="00EE695A" w:rsidRPr="000E1FF7">
            <w:rPr>
              <w:rFonts w:eastAsia="Arial Unicode MS" w:cstheme="minorHAnsi"/>
              <w:spacing w:val="5"/>
              <w:sz w:val="22"/>
              <w:szCs w:val="22"/>
              <w:bdr w:val="nil"/>
              <w:lang w:eastAsia="nb-NO"/>
            </w:rPr>
            <w:t>pedagoger, fagarbeidere,</w:t>
          </w:r>
          <w:r w:rsidR="0074632D">
            <w:rPr>
              <w:rFonts w:eastAsia="Arial Unicode MS" w:cstheme="minorHAnsi"/>
              <w:spacing w:val="5"/>
              <w:sz w:val="22"/>
              <w:szCs w:val="22"/>
              <w:bdr w:val="nil"/>
              <w:lang w:eastAsia="nb-NO"/>
            </w:rPr>
            <w:t xml:space="preserve"> assistenter,</w:t>
          </w:r>
          <w:r w:rsidR="00EE695A" w:rsidRPr="000E1FF7">
            <w:rPr>
              <w:rFonts w:eastAsia="Arial Unicode MS" w:cstheme="minorHAnsi"/>
              <w:spacing w:val="5"/>
              <w:sz w:val="22"/>
              <w:szCs w:val="22"/>
              <w:bdr w:val="nil"/>
              <w:lang w:eastAsia="nb-NO"/>
            </w:rPr>
            <w:t xml:space="preserve"> </w:t>
          </w:r>
          <w:r w:rsidR="009A7CBC" w:rsidRPr="000E1FF7">
            <w:rPr>
              <w:rFonts w:eastAsia="Arial Unicode MS" w:cstheme="minorHAnsi"/>
              <w:color w:val="000000"/>
              <w:spacing w:val="5"/>
              <w:sz w:val="22"/>
              <w:szCs w:val="22"/>
              <w:bdr w:val="nil"/>
              <w:lang w:eastAsia="nb-NO"/>
            </w:rPr>
            <w:t>kjøkkenassistent</w:t>
          </w:r>
          <w:r w:rsidR="0074632D">
            <w:rPr>
              <w:rFonts w:eastAsia="Arial Unicode MS" w:cstheme="minorHAnsi"/>
              <w:color w:val="000000"/>
              <w:spacing w:val="5"/>
              <w:sz w:val="22"/>
              <w:szCs w:val="22"/>
              <w:bdr w:val="nil"/>
              <w:lang w:eastAsia="nb-NO"/>
            </w:rPr>
            <w:t>, kokk</w:t>
          </w:r>
          <w:r w:rsidR="009A7CBC" w:rsidRPr="000E1FF7">
            <w:rPr>
              <w:rFonts w:eastAsia="Arial Unicode MS" w:cstheme="minorHAnsi"/>
              <w:color w:val="000000"/>
              <w:spacing w:val="5"/>
              <w:sz w:val="22"/>
              <w:szCs w:val="22"/>
              <w:bdr w:val="nil"/>
              <w:lang w:eastAsia="nb-NO"/>
            </w:rPr>
            <w:t xml:space="preserve"> </w:t>
          </w:r>
          <w:r w:rsidR="00EE695A" w:rsidRPr="000E1FF7">
            <w:rPr>
              <w:rFonts w:eastAsia="Arial Unicode MS" w:cstheme="minorHAnsi"/>
              <w:color w:val="000000"/>
              <w:spacing w:val="5"/>
              <w:sz w:val="22"/>
              <w:szCs w:val="22"/>
              <w:bdr w:val="nil"/>
              <w:lang w:eastAsia="nb-NO"/>
            </w:rPr>
            <w:t xml:space="preserve">og </w:t>
          </w:r>
          <w:r w:rsidR="009A7CBC" w:rsidRPr="000E1FF7">
            <w:rPr>
              <w:rFonts w:eastAsia="Arial Unicode MS" w:cstheme="minorHAnsi"/>
              <w:color w:val="000000"/>
              <w:spacing w:val="5"/>
              <w:sz w:val="22"/>
              <w:szCs w:val="22"/>
              <w:bdr w:val="nil"/>
              <w:lang w:eastAsia="nb-NO"/>
            </w:rPr>
            <w:t>daglig leder.</w:t>
          </w:r>
        </w:p>
        <w:p w14:paraId="419D5BCE" w14:textId="77777777" w:rsidR="009A7CBC" w:rsidRPr="008C18CB" w:rsidRDefault="009A7CBC" w:rsidP="000E1FF7">
          <w:pPr>
            <w:pBdr>
              <w:top w:val="nil"/>
              <w:left w:val="nil"/>
              <w:bottom w:val="nil"/>
              <w:right w:val="nil"/>
              <w:between w:val="nil"/>
              <w:bar w:val="nil"/>
            </w:pBdr>
            <w:spacing w:after="0" w:line="240" w:lineRule="auto"/>
            <w:rPr>
              <w:rFonts w:eastAsia="Arial Unicode MS" w:cstheme="minorHAnsi"/>
              <w:color w:val="000000"/>
              <w:spacing w:val="5"/>
              <w:sz w:val="24"/>
              <w:szCs w:val="24"/>
              <w:bdr w:val="nil"/>
              <w:lang w:eastAsia="nb-NO"/>
            </w:rPr>
          </w:pPr>
        </w:p>
        <w:p w14:paraId="4CD7B6D1" w14:textId="77777777" w:rsidR="009A7CBC" w:rsidRPr="00F21EF8" w:rsidRDefault="009A7CBC" w:rsidP="000E1FF7">
          <w:pPr>
            <w:spacing w:line="240" w:lineRule="auto"/>
            <w:rPr>
              <w:rFonts w:eastAsia="Arial Unicode MS"/>
              <w:b/>
              <w:bCs/>
              <w:sz w:val="24"/>
              <w:szCs w:val="24"/>
              <w:bdr w:val="nil"/>
              <w:lang w:eastAsia="nb-NO"/>
            </w:rPr>
          </w:pPr>
          <w:r w:rsidRPr="00F21EF8">
            <w:rPr>
              <w:rFonts w:eastAsia="Arial Unicode MS"/>
              <w:b/>
              <w:bCs/>
              <w:sz w:val="24"/>
              <w:szCs w:val="24"/>
              <w:bdr w:val="nil"/>
              <w:lang w:eastAsia="nb-NO"/>
            </w:rPr>
            <w:t>Planleggingsdager</w:t>
          </w:r>
        </w:p>
        <w:p w14:paraId="33E7CC5C" w14:textId="645D707B" w:rsidR="009A7CBC" w:rsidRPr="000E1FF7" w:rsidRDefault="009A7CBC" w:rsidP="3B8362FC">
          <w:pPr>
            <w:pBdr>
              <w:top w:val="nil"/>
              <w:left w:val="nil"/>
              <w:bottom w:val="nil"/>
              <w:right w:val="nil"/>
              <w:between w:val="nil"/>
              <w:bar w:val="nil"/>
            </w:pBdr>
            <w:spacing w:after="0" w:line="240" w:lineRule="auto"/>
            <w:rPr>
              <w:rFonts w:eastAsia="Arial Unicode MS"/>
              <w:i/>
              <w:iCs/>
              <w:color w:val="000000"/>
              <w:spacing w:val="5"/>
              <w:sz w:val="22"/>
              <w:szCs w:val="22"/>
              <w:bdr w:val="nil"/>
              <w:lang w:eastAsia="nb-NO"/>
            </w:rPr>
          </w:pPr>
          <w:r w:rsidRPr="3B8362FC">
            <w:rPr>
              <w:rFonts w:eastAsia="Arial Unicode MS"/>
              <w:color w:val="000000"/>
              <w:spacing w:val="5"/>
              <w:sz w:val="22"/>
              <w:szCs w:val="22"/>
              <w:bdr w:val="nil"/>
              <w:lang w:eastAsia="nb-NO"/>
            </w:rPr>
            <w:t>Barnehagen har fem planleggingsdager i løpet av året</w:t>
          </w:r>
          <w:r w:rsidR="00B21FC7" w:rsidRPr="3B8362FC">
            <w:rPr>
              <w:rFonts w:eastAsia="Arial Unicode MS"/>
              <w:color w:val="000000"/>
              <w:spacing w:val="5"/>
              <w:sz w:val="22"/>
              <w:szCs w:val="22"/>
              <w:bdr w:val="nil"/>
              <w:lang w:eastAsia="nb-NO"/>
            </w:rPr>
            <w:t xml:space="preserve">, </w:t>
          </w:r>
          <w:r w:rsidRPr="3B8362FC">
            <w:rPr>
              <w:rFonts w:eastAsia="Arial Unicode MS"/>
              <w:color w:val="000000"/>
              <w:spacing w:val="5"/>
              <w:sz w:val="22"/>
              <w:szCs w:val="22"/>
              <w:bdr w:val="nil"/>
              <w:lang w:eastAsia="nb-NO"/>
            </w:rPr>
            <w:t>barnehagen er</w:t>
          </w:r>
          <w:r w:rsidR="00B21FC7" w:rsidRPr="3B8362FC">
            <w:rPr>
              <w:rFonts w:eastAsia="Arial Unicode MS"/>
              <w:color w:val="000000"/>
              <w:spacing w:val="5"/>
              <w:sz w:val="22"/>
              <w:szCs w:val="22"/>
              <w:bdr w:val="nil"/>
              <w:lang w:eastAsia="nb-NO"/>
            </w:rPr>
            <w:t xml:space="preserve"> da</w:t>
          </w:r>
          <w:r w:rsidRPr="3B8362FC">
            <w:rPr>
              <w:rFonts w:eastAsia="Arial Unicode MS"/>
              <w:color w:val="000000"/>
              <w:spacing w:val="5"/>
              <w:sz w:val="22"/>
              <w:szCs w:val="22"/>
              <w:bdr w:val="nil"/>
              <w:lang w:eastAsia="nb-NO"/>
            </w:rPr>
            <w:t xml:space="preserve"> stengt. Vi har to plandager </w:t>
          </w:r>
          <w:r w:rsidR="30FD2896" w:rsidRPr="3B8362FC">
            <w:rPr>
              <w:rFonts w:eastAsia="Arial Unicode MS"/>
              <w:color w:val="000000"/>
              <w:spacing w:val="5"/>
              <w:sz w:val="22"/>
              <w:szCs w:val="22"/>
              <w:bdr w:val="nil"/>
              <w:lang w:eastAsia="nb-NO"/>
            </w:rPr>
            <w:t xml:space="preserve">på </w:t>
          </w:r>
          <w:r w:rsidRPr="3B8362FC">
            <w:rPr>
              <w:rFonts w:eastAsia="Arial Unicode MS"/>
              <w:color w:val="000000"/>
              <w:spacing w:val="5"/>
              <w:sz w:val="22"/>
              <w:szCs w:val="22"/>
              <w:bdr w:val="nil"/>
              <w:lang w:eastAsia="nb-NO"/>
            </w:rPr>
            <w:t>høsten i forbindelse med høstferien</w:t>
          </w:r>
          <w:r w:rsidR="004E733F" w:rsidRPr="3B8362FC">
            <w:rPr>
              <w:rFonts w:eastAsia="Arial Unicode MS"/>
              <w:color w:val="000000"/>
              <w:spacing w:val="5"/>
              <w:sz w:val="22"/>
              <w:szCs w:val="22"/>
              <w:bdr w:val="nil"/>
              <w:lang w:eastAsia="nb-NO"/>
            </w:rPr>
            <w:t>, en i januar og to i juni.</w:t>
          </w:r>
          <w:r w:rsidRPr="3B8362FC">
            <w:rPr>
              <w:rFonts w:eastAsia="Arial Unicode MS"/>
              <w:color w:val="000000"/>
              <w:spacing w:val="5"/>
              <w:sz w:val="22"/>
              <w:szCs w:val="22"/>
              <w:bdr w:val="nil"/>
              <w:lang w:eastAsia="nb-NO"/>
            </w:rPr>
            <w:t xml:space="preserve"> Oversikt over planleggingsdagene </w:t>
          </w:r>
          <w:r w:rsidR="00B21FC7" w:rsidRPr="3B8362FC">
            <w:rPr>
              <w:rFonts w:eastAsia="Arial Unicode MS"/>
              <w:color w:val="000000"/>
              <w:spacing w:val="5"/>
              <w:sz w:val="22"/>
              <w:szCs w:val="22"/>
              <w:bdr w:val="nil"/>
              <w:lang w:eastAsia="nb-NO"/>
            </w:rPr>
            <w:t>blir lagt ut</w:t>
          </w:r>
          <w:r w:rsidRPr="3B8362FC">
            <w:rPr>
              <w:rFonts w:eastAsia="Arial Unicode MS"/>
              <w:color w:val="000000"/>
              <w:spacing w:val="5"/>
              <w:sz w:val="22"/>
              <w:szCs w:val="22"/>
              <w:bdr w:val="nil"/>
              <w:lang w:eastAsia="nb-NO"/>
            </w:rPr>
            <w:t xml:space="preserve"> på barnehagens hjemmeside</w:t>
          </w:r>
          <w:r w:rsidR="00373B3F" w:rsidRPr="3B8362FC">
            <w:rPr>
              <w:rFonts w:eastAsia="Arial Unicode MS"/>
              <w:color w:val="000000"/>
              <w:spacing w:val="5"/>
              <w:sz w:val="22"/>
              <w:szCs w:val="22"/>
              <w:bdr w:val="nil"/>
              <w:lang w:eastAsia="nb-NO"/>
            </w:rPr>
            <w:t>;</w:t>
          </w:r>
          <w:r w:rsidRPr="3B8362FC">
            <w:rPr>
              <w:rFonts w:eastAsia="Arial Unicode MS"/>
              <w:color w:val="000000"/>
              <w:spacing w:val="5"/>
              <w:sz w:val="22"/>
              <w:szCs w:val="22"/>
              <w:bdr w:val="nil"/>
              <w:lang w:eastAsia="nb-NO"/>
            </w:rPr>
            <w:t xml:space="preserve"> </w:t>
          </w:r>
          <w:hyperlink w:history="1">
            <w:r w:rsidRPr="3B8362FC">
              <w:rPr>
                <w:rStyle w:val="Hyperkobling"/>
                <w:rFonts w:eastAsia="Arial Unicode MS"/>
                <w:spacing w:val="5"/>
                <w:sz w:val="22"/>
                <w:szCs w:val="22"/>
                <w:bdr w:val="nil"/>
                <w:lang w:eastAsia="nb-NO"/>
              </w:rPr>
              <w:t>www.jakobsgrenda- barnehage.no</w:t>
            </w:r>
          </w:hyperlink>
          <w:r w:rsidRPr="3B8362FC">
            <w:rPr>
              <w:rFonts w:eastAsia="Arial Unicode MS"/>
              <w:color w:val="000000"/>
              <w:spacing w:val="5"/>
              <w:sz w:val="22"/>
              <w:szCs w:val="22"/>
              <w:bdr w:val="nil"/>
              <w:lang w:eastAsia="nb-NO"/>
            </w:rPr>
            <w:t>.</w:t>
          </w:r>
          <w:r w:rsidR="00373B3F" w:rsidRPr="3B8362FC">
            <w:rPr>
              <w:rFonts w:eastAsia="Arial Unicode MS"/>
              <w:color w:val="000000"/>
              <w:spacing w:val="5"/>
              <w:sz w:val="22"/>
              <w:szCs w:val="22"/>
              <w:bdr w:val="nil"/>
              <w:lang w:eastAsia="nb-NO"/>
            </w:rPr>
            <w:t xml:space="preserve"> </w:t>
          </w:r>
        </w:p>
        <w:p w14:paraId="5E97A3E9" w14:textId="015F78F1" w:rsidR="009A7CBC" w:rsidRPr="008C18CB" w:rsidRDefault="009A7CBC" w:rsidP="6E081EB9">
          <w:pPr>
            <w:pStyle w:val="Overskrift1"/>
            <w:rPr>
              <w:rFonts w:asciiTheme="minorHAnsi" w:hAnsiTheme="minorHAnsi" w:cstheme="minorBidi"/>
              <w:color w:val="323E4F" w:themeColor="text2" w:themeShade="BF"/>
              <w:sz w:val="48"/>
              <w:szCs w:val="48"/>
            </w:rPr>
          </w:pPr>
          <w:bookmarkStart w:id="4" w:name="_Toc143250250"/>
          <w:r w:rsidRPr="6E081EB9">
            <w:rPr>
              <w:rFonts w:asciiTheme="minorHAnsi" w:hAnsiTheme="minorHAnsi" w:cstheme="minorBidi"/>
              <w:color w:val="323E4F" w:themeColor="text2" w:themeShade="BF"/>
              <w:sz w:val="48"/>
              <w:szCs w:val="48"/>
            </w:rPr>
            <w:lastRenderedPageBreak/>
            <w:t xml:space="preserve">Planlegging, </w:t>
          </w:r>
          <w:r w:rsidR="00E0426C" w:rsidRPr="6E081EB9">
            <w:rPr>
              <w:rFonts w:asciiTheme="minorHAnsi" w:hAnsiTheme="minorHAnsi" w:cstheme="minorBidi"/>
              <w:color w:val="323E4F" w:themeColor="text2" w:themeShade="BF"/>
              <w:sz w:val="48"/>
              <w:szCs w:val="48"/>
            </w:rPr>
            <w:t>evaluering, progresjon og satsning</w:t>
          </w:r>
          <w:bookmarkEnd w:id="4"/>
        </w:p>
        <w:p w14:paraId="7A780E36" w14:textId="62FB3C5F" w:rsidR="009A7CBC" w:rsidRPr="000E1FF7" w:rsidRDefault="009A7CBC" w:rsidP="000E1FF7">
          <w:pPr>
            <w:spacing w:line="240" w:lineRule="auto"/>
            <w:rPr>
              <w:rFonts w:eastAsia="Arial Unicode MS" w:cstheme="minorHAnsi"/>
              <w:spacing w:val="5"/>
              <w:sz w:val="22"/>
              <w:szCs w:val="22"/>
              <w:bdr w:val="nil"/>
              <w:lang w:eastAsia="nb-NO"/>
            </w:rPr>
          </w:pPr>
          <w:r w:rsidRPr="000E1FF7">
            <w:rPr>
              <w:rFonts w:eastAsia="Arial Unicode MS" w:cstheme="minorHAnsi"/>
              <w:spacing w:val="5"/>
              <w:sz w:val="22"/>
              <w:szCs w:val="22"/>
              <w:bdr w:val="nil"/>
              <w:lang w:eastAsia="nb-NO"/>
            </w:rPr>
            <w:t xml:space="preserve">Barnehagen er en pedagogisk virksomhet som skal planlegge, dokumentere og vurdere sitt arbeid for å bidra til progresjon for enkeltbarn og barnegruppen. </w:t>
          </w:r>
        </w:p>
        <w:p w14:paraId="0D8D1720" w14:textId="77777777" w:rsidR="004E733F" w:rsidRPr="000E1FF7" w:rsidRDefault="004E733F" w:rsidP="000E1FF7">
          <w:pPr>
            <w:spacing w:line="240" w:lineRule="auto"/>
            <w:ind w:left="708"/>
            <w:rPr>
              <w:rFonts w:eastAsia="Arial Unicode MS" w:cstheme="minorHAnsi"/>
              <w:spacing w:val="5"/>
              <w:sz w:val="22"/>
              <w:szCs w:val="22"/>
              <w:bdr w:val="nil"/>
              <w:lang w:eastAsia="nb-NO"/>
            </w:rPr>
          </w:pPr>
          <w:r w:rsidRPr="000E1FF7">
            <w:rPr>
              <w:rFonts w:eastAsia="Arial Unicode MS" w:cstheme="minorHAnsi"/>
              <w:i/>
              <w:iCs/>
              <w:spacing w:val="5"/>
              <w:sz w:val="22"/>
              <w:szCs w:val="22"/>
              <w:bdr w:val="nil"/>
              <w:lang w:eastAsia="nb-NO"/>
            </w:rPr>
            <w:t>«Barn og foreldre har rett til medvirkning i disse prosessene»,</w:t>
          </w:r>
          <w:r w:rsidRPr="000E1FF7">
            <w:rPr>
              <w:rFonts w:eastAsia="Arial Unicode MS" w:cstheme="minorHAnsi"/>
              <w:spacing w:val="5"/>
              <w:sz w:val="22"/>
              <w:szCs w:val="22"/>
              <w:bdr w:val="nil"/>
              <w:lang w:eastAsia="nb-NO"/>
            </w:rPr>
            <w:t xml:space="preserve"> (Rammeplan 2017, s.37.)</w:t>
          </w:r>
        </w:p>
        <w:p w14:paraId="6AC63563" w14:textId="134509A0" w:rsidR="009A7CBC" w:rsidRPr="000E1FF7" w:rsidRDefault="009A7CBC" w:rsidP="000E1FF7">
          <w:pPr>
            <w:spacing w:line="240" w:lineRule="auto"/>
            <w:rPr>
              <w:rFonts w:eastAsia="Arial Unicode MS" w:cstheme="minorHAnsi"/>
              <w:spacing w:val="5"/>
              <w:sz w:val="22"/>
              <w:szCs w:val="22"/>
              <w:bdr w:val="nil"/>
              <w:lang w:eastAsia="nb-NO"/>
            </w:rPr>
          </w:pPr>
          <w:r w:rsidRPr="000E1FF7">
            <w:rPr>
              <w:rFonts w:eastAsia="Arial Unicode MS" w:cstheme="minorHAnsi"/>
              <w:spacing w:val="5"/>
              <w:sz w:val="22"/>
              <w:szCs w:val="22"/>
              <w:bdr w:val="nil"/>
              <w:lang w:eastAsia="nb-NO"/>
            </w:rPr>
            <w:t>Hovedformålet med planlegging, dokumentasjon og vurderingsarbeid er å sikre at alle barn får et tilbud i tråd med barnehageloven og rammeplanen, som er nedfelt i barnehagens årsplan.</w:t>
          </w:r>
        </w:p>
        <w:p w14:paraId="22DFBAA7" w14:textId="77777777" w:rsidR="00A65EC9" w:rsidRPr="000E1FF7" w:rsidRDefault="009A7CBC" w:rsidP="000E1FF7">
          <w:pPr>
            <w:spacing w:line="240" w:lineRule="auto"/>
            <w:rPr>
              <w:rFonts w:eastAsia="Arial Unicode MS" w:cstheme="minorHAnsi"/>
              <w:spacing w:val="5"/>
              <w:sz w:val="22"/>
              <w:szCs w:val="22"/>
              <w:bdr w:val="nil"/>
              <w:lang w:eastAsia="nb-NO"/>
            </w:rPr>
          </w:pPr>
          <w:r w:rsidRPr="000E1FF7">
            <w:rPr>
              <w:rFonts w:eastAsia="Arial Unicode MS" w:cstheme="minorHAnsi"/>
              <w:spacing w:val="5"/>
              <w:sz w:val="22"/>
              <w:szCs w:val="22"/>
              <w:bdr w:val="nil"/>
              <w:lang w:eastAsia="nb-NO"/>
            </w:rPr>
            <w:t xml:space="preserve">Årsplanen </w:t>
          </w:r>
          <w:r w:rsidR="00EE695A" w:rsidRPr="000E1FF7">
            <w:rPr>
              <w:rFonts w:eastAsia="Arial Unicode MS" w:cstheme="minorHAnsi"/>
              <w:spacing w:val="5"/>
              <w:sz w:val="22"/>
              <w:szCs w:val="22"/>
              <w:bdr w:val="nil"/>
              <w:lang w:eastAsia="nb-NO"/>
            </w:rPr>
            <w:t>er</w:t>
          </w:r>
          <w:r w:rsidRPr="000E1FF7">
            <w:rPr>
              <w:rFonts w:eastAsia="Arial Unicode MS" w:cstheme="minorHAnsi"/>
              <w:spacing w:val="5"/>
              <w:sz w:val="22"/>
              <w:szCs w:val="22"/>
              <w:bdr w:val="nil"/>
              <w:lang w:eastAsia="nb-NO"/>
            </w:rPr>
            <w:t xml:space="preserve"> grunnlag</w:t>
          </w:r>
          <w:r w:rsidR="00EE695A" w:rsidRPr="000E1FF7">
            <w:rPr>
              <w:rFonts w:eastAsia="Arial Unicode MS" w:cstheme="minorHAnsi"/>
              <w:spacing w:val="5"/>
              <w:sz w:val="22"/>
              <w:szCs w:val="22"/>
              <w:bdr w:val="nil"/>
              <w:lang w:eastAsia="nb-NO"/>
            </w:rPr>
            <w:t>et</w:t>
          </w:r>
          <w:r w:rsidRPr="000E1FF7">
            <w:rPr>
              <w:rFonts w:eastAsia="Arial Unicode MS" w:cstheme="minorHAnsi"/>
              <w:spacing w:val="5"/>
              <w:sz w:val="22"/>
              <w:szCs w:val="22"/>
              <w:bdr w:val="nil"/>
              <w:lang w:eastAsia="nb-NO"/>
            </w:rPr>
            <w:t xml:space="preserve"> for </w:t>
          </w:r>
          <w:r w:rsidR="00EE695A" w:rsidRPr="000E1FF7">
            <w:rPr>
              <w:rFonts w:eastAsia="Arial Unicode MS" w:cstheme="minorHAnsi"/>
              <w:spacing w:val="5"/>
              <w:sz w:val="22"/>
              <w:szCs w:val="22"/>
              <w:bdr w:val="nil"/>
              <w:lang w:eastAsia="nb-NO"/>
            </w:rPr>
            <w:t>den systematiske og langsiktige</w:t>
          </w:r>
          <w:r w:rsidRPr="000E1FF7">
            <w:rPr>
              <w:rFonts w:eastAsia="Arial Unicode MS" w:cstheme="minorHAnsi"/>
              <w:spacing w:val="5"/>
              <w:sz w:val="22"/>
              <w:szCs w:val="22"/>
              <w:bdr w:val="nil"/>
              <w:lang w:eastAsia="nb-NO"/>
            </w:rPr>
            <w:t xml:space="preserve"> </w:t>
          </w:r>
          <w:r w:rsidR="00B21FC7" w:rsidRPr="000E1FF7">
            <w:rPr>
              <w:rFonts w:eastAsia="Arial Unicode MS" w:cstheme="minorHAnsi"/>
              <w:spacing w:val="5"/>
              <w:sz w:val="22"/>
              <w:szCs w:val="22"/>
              <w:bdr w:val="nil"/>
              <w:lang w:eastAsia="nb-NO"/>
            </w:rPr>
            <w:t>planlegg</w:t>
          </w:r>
          <w:r w:rsidR="00EE695A" w:rsidRPr="000E1FF7">
            <w:rPr>
              <w:rFonts w:eastAsia="Arial Unicode MS" w:cstheme="minorHAnsi"/>
              <w:spacing w:val="5"/>
              <w:sz w:val="22"/>
              <w:szCs w:val="22"/>
              <w:bdr w:val="nil"/>
              <w:lang w:eastAsia="nb-NO"/>
            </w:rPr>
            <w:t>ingen av d</w:t>
          </w:r>
          <w:r w:rsidRPr="000E1FF7">
            <w:rPr>
              <w:rFonts w:eastAsia="Arial Unicode MS" w:cstheme="minorHAnsi"/>
              <w:spacing w:val="5"/>
              <w:sz w:val="22"/>
              <w:szCs w:val="22"/>
              <w:bdr w:val="nil"/>
              <w:lang w:eastAsia="nb-NO"/>
            </w:rPr>
            <w:t>et pedagogiske arbeidet</w:t>
          </w:r>
          <w:r w:rsidR="00A65EC9" w:rsidRPr="000E1FF7">
            <w:rPr>
              <w:rFonts w:eastAsia="Arial Unicode MS" w:cstheme="minorHAnsi"/>
              <w:spacing w:val="5"/>
              <w:sz w:val="22"/>
              <w:szCs w:val="22"/>
              <w:bdr w:val="nil"/>
              <w:lang w:eastAsia="nb-NO"/>
            </w:rPr>
            <w:t xml:space="preserve"> og </w:t>
          </w:r>
          <w:r w:rsidRPr="000E1FF7">
            <w:rPr>
              <w:rFonts w:eastAsia="Arial Unicode MS" w:cstheme="minorHAnsi"/>
              <w:spacing w:val="5"/>
              <w:sz w:val="22"/>
              <w:szCs w:val="22"/>
              <w:bdr w:val="nil"/>
              <w:lang w:eastAsia="nb-NO"/>
            </w:rPr>
            <w:t xml:space="preserve">et viktig </w:t>
          </w:r>
          <w:r w:rsidR="00A65EC9" w:rsidRPr="000E1FF7">
            <w:rPr>
              <w:rFonts w:eastAsia="Arial Unicode MS" w:cstheme="minorHAnsi"/>
              <w:spacing w:val="5"/>
              <w:sz w:val="22"/>
              <w:szCs w:val="22"/>
              <w:bdr w:val="nil"/>
              <w:lang w:eastAsia="nb-NO"/>
            </w:rPr>
            <w:t>dokument</w:t>
          </w:r>
          <w:r w:rsidRPr="000E1FF7">
            <w:rPr>
              <w:rFonts w:eastAsia="Arial Unicode MS" w:cstheme="minorHAnsi"/>
              <w:spacing w:val="5"/>
              <w:sz w:val="22"/>
              <w:szCs w:val="22"/>
              <w:bdr w:val="nil"/>
              <w:lang w:eastAsia="nb-NO"/>
            </w:rPr>
            <w:t xml:space="preserve"> for </w:t>
          </w:r>
          <w:r w:rsidR="004E733F" w:rsidRPr="000E1FF7">
            <w:rPr>
              <w:rFonts w:eastAsia="Arial Unicode MS" w:cstheme="minorHAnsi"/>
              <w:spacing w:val="5"/>
              <w:sz w:val="22"/>
              <w:szCs w:val="22"/>
              <w:bdr w:val="nil"/>
              <w:lang w:eastAsia="nb-NO"/>
            </w:rPr>
            <w:t>foreldrene</w:t>
          </w:r>
          <w:r w:rsidR="00A65EC9" w:rsidRPr="000E1FF7">
            <w:rPr>
              <w:rFonts w:eastAsia="Arial Unicode MS" w:cstheme="minorHAnsi"/>
              <w:spacing w:val="5"/>
              <w:sz w:val="22"/>
              <w:szCs w:val="22"/>
              <w:bdr w:val="nil"/>
              <w:lang w:eastAsia="nb-NO"/>
            </w:rPr>
            <w:t xml:space="preserve">. </w:t>
          </w:r>
          <w:r w:rsidRPr="000E1FF7">
            <w:rPr>
              <w:rFonts w:eastAsia="Arial Unicode MS" w:cstheme="minorHAnsi"/>
              <w:spacing w:val="5"/>
              <w:sz w:val="22"/>
              <w:szCs w:val="22"/>
              <w:bdr w:val="nil"/>
              <w:lang w:eastAsia="nb-NO"/>
            </w:rPr>
            <w:t>I tillegg til årsplanen</w:t>
          </w:r>
          <w:r w:rsidR="00A65EC9" w:rsidRPr="000E1FF7">
            <w:rPr>
              <w:rFonts w:eastAsia="Arial Unicode MS" w:cstheme="minorHAnsi"/>
              <w:spacing w:val="5"/>
              <w:sz w:val="22"/>
              <w:szCs w:val="22"/>
              <w:bdr w:val="nil"/>
              <w:lang w:eastAsia="nb-NO"/>
            </w:rPr>
            <w:t xml:space="preserve"> har vi en</w:t>
          </w:r>
          <w:r w:rsidR="00B21FC7" w:rsidRPr="000E1FF7">
            <w:rPr>
              <w:rFonts w:eastAsia="Arial Unicode MS" w:cstheme="minorHAnsi"/>
              <w:spacing w:val="5"/>
              <w:sz w:val="22"/>
              <w:szCs w:val="22"/>
              <w:bdr w:val="nil"/>
              <w:lang w:eastAsia="nb-NO"/>
            </w:rPr>
            <w:t xml:space="preserve"> progresjonsplan med egne mål for hvert alderstrinn. Ut ifra års- og progresjonsplanen</w:t>
          </w:r>
          <w:r w:rsidRPr="000E1FF7">
            <w:rPr>
              <w:rFonts w:eastAsia="Arial Unicode MS" w:cstheme="minorHAnsi"/>
              <w:spacing w:val="5"/>
              <w:sz w:val="22"/>
              <w:szCs w:val="22"/>
              <w:bdr w:val="nil"/>
              <w:lang w:eastAsia="nb-NO"/>
            </w:rPr>
            <w:t xml:space="preserve"> </w:t>
          </w:r>
          <w:r w:rsidR="004E733F" w:rsidRPr="000E1FF7">
            <w:rPr>
              <w:rFonts w:eastAsia="Arial Unicode MS" w:cstheme="minorHAnsi"/>
              <w:spacing w:val="5"/>
              <w:sz w:val="22"/>
              <w:szCs w:val="22"/>
              <w:bdr w:val="nil"/>
              <w:lang w:eastAsia="nb-NO"/>
            </w:rPr>
            <w:t xml:space="preserve">utarbeider </w:t>
          </w:r>
          <w:r w:rsidR="00023B3F" w:rsidRPr="000E1FF7">
            <w:rPr>
              <w:rFonts w:eastAsia="Arial Unicode MS" w:cstheme="minorHAnsi"/>
              <w:spacing w:val="5"/>
              <w:sz w:val="22"/>
              <w:szCs w:val="22"/>
              <w:bdr w:val="nil"/>
              <w:lang w:eastAsia="nb-NO"/>
            </w:rPr>
            <w:t xml:space="preserve">hver avdeling sin egen </w:t>
          </w:r>
          <w:r w:rsidR="004E733F" w:rsidRPr="000E1FF7">
            <w:rPr>
              <w:rFonts w:eastAsia="Arial Unicode MS" w:cstheme="minorHAnsi"/>
              <w:spacing w:val="5"/>
              <w:sz w:val="22"/>
              <w:szCs w:val="22"/>
              <w:bdr w:val="nil"/>
              <w:lang w:eastAsia="nb-NO"/>
            </w:rPr>
            <w:t>detaljert</w:t>
          </w:r>
          <w:r w:rsidR="00A65EC9" w:rsidRPr="000E1FF7">
            <w:rPr>
              <w:rFonts w:eastAsia="Arial Unicode MS" w:cstheme="minorHAnsi"/>
              <w:spacing w:val="5"/>
              <w:sz w:val="22"/>
              <w:szCs w:val="22"/>
              <w:bdr w:val="nil"/>
              <w:lang w:eastAsia="nb-NO"/>
            </w:rPr>
            <w:t>e</w:t>
          </w:r>
          <w:r w:rsidR="004E733F" w:rsidRPr="000E1FF7">
            <w:rPr>
              <w:rFonts w:eastAsia="Arial Unicode MS" w:cstheme="minorHAnsi"/>
              <w:spacing w:val="5"/>
              <w:sz w:val="22"/>
              <w:szCs w:val="22"/>
              <w:bdr w:val="nil"/>
              <w:lang w:eastAsia="nb-NO"/>
            </w:rPr>
            <w:t xml:space="preserve"> halvårsplan</w:t>
          </w:r>
          <w:r w:rsidRPr="000E1FF7">
            <w:rPr>
              <w:rFonts w:eastAsia="Arial Unicode MS" w:cstheme="minorHAnsi"/>
              <w:spacing w:val="5"/>
              <w:sz w:val="22"/>
              <w:szCs w:val="22"/>
              <w:bdr w:val="nil"/>
              <w:lang w:eastAsia="nb-NO"/>
            </w:rPr>
            <w:t>.</w:t>
          </w:r>
          <w:r w:rsidR="00A65EC9" w:rsidRPr="000E1FF7">
            <w:rPr>
              <w:rFonts w:eastAsia="Arial Unicode MS" w:cstheme="minorHAnsi"/>
              <w:spacing w:val="5"/>
              <w:sz w:val="22"/>
              <w:szCs w:val="22"/>
              <w:bdr w:val="nil"/>
              <w:lang w:eastAsia="nb-NO"/>
            </w:rPr>
            <w:t xml:space="preserve"> </w:t>
          </w:r>
        </w:p>
        <w:p w14:paraId="3DC4C610" w14:textId="2C39883F" w:rsidR="00E0426C" w:rsidRDefault="009A7CBC" w:rsidP="000E1FF7">
          <w:pPr>
            <w:spacing w:line="240" w:lineRule="auto"/>
            <w:rPr>
              <w:rFonts w:eastAsia="Arial Unicode MS" w:cstheme="minorHAnsi"/>
              <w:spacing w:val="5"/>
              <w:sz w:val="22"/>
              <w:szCs w:val="22"/>
              <w:bdr w:val="nil"/>
              <w:lang w:eastAsia="nb-NO"/>
            </w:rPr>
          </w:pPr>
          <w:r w:rsidRPr="000E1FF7">
            <w:rPr>
              <w:rFonts w:eastAsia="Arial Unicode MS" w:cstheme="minorHAnsi"/>
              <w:spacing w:val="5"/>
              <w:sz w:val="22"/>
              <w:szCs w:val="22"/>
              <w:bdr w:val="nil"/>
              <w:lang w:eastAsia="nb-NO"/>
            </w:rPr>
            <w:t xml:space="preserve">Årsplan, </w:t>
          </w:r>
          <w:r w:rsidR="004E733F" w:rsidRPr="000E1FF7">
            <w:rPr>
              <w:rFonts w:eastAsia="Arial Unicode MS" w:cstheme="minorHAnsi"/>
              <w:spacing w:val="5"/>
              <w:sz w:val="22"/>
              <w:szCs w:val="22"/>
              <w:bdr w:val="nil"/>
              <w:lang w:eastAsia="nb-NO"/>
            </w:rPr>
            <w:t xml:space="preserve">halvårsplan og </w:t>
          </w:r>
          <w:r w:rsidRPr="000E1FF7">
            <w:rPr>
              <w:rFonts w:eastAsia="Arial Unicode MS" w:cstheme="minorHAnsi"/>
              <w:spacing w:val="5"/>
              <w:sz w:val="22"/>
              <w:szCs w:val="22"/>
              <w:bdr w:val="nil"/>
              <w:lang w:eastAsia="nb-NO"/>
            </w:rPr>
            <w:t xml:space="preserve">progresjonsplan </w:t>
          </w:r>
          <w:r w:rsidR="00023B3F" w:rsidRPr="000E1FF7">
            <w:rPr>
              <w:rFonts w:eastAsia="Arial Unicode MS" w:cstheme="minorHAnsi"/>
              <w:spacing w:val="5"/>
              <w:sz w:val="22"/>
              <w:szCs w:val="22"/>
              <w:bdr w:val="nil"/>
              <w:lang w:eastAsia="nb-NO"/>
            </w:rPr>
            <w:t>danner</w:t>
          </w:r>
          <w:r w:rsidRPr="000E1FF7">
            <w:rPr>
              <w:rFonts w:eastAsia="Arial Unicode MS" w:cstheme="minorHAnsi"/>
              <w:spacing w:val="5"/>
              <w:sz w:val="22"/>
              <w:szCs w:val="22"/>
              <w:bdr w:val="nil"/>
              <w:lang w:eastAsia="nb-NO"/>
            </w:rPr>
            <w:t xml:space="preserve"> grunnlaget for den halvårlige evalueringen </w:t>
          </w:r>
          <w:r w:rsidR="00023B3F" w:rsidRPr="000E1FF7">
            <w:rPr>
              <w:rFonts w:eastAsia="Arial Unicode MS" w:cstheme="minorHAnsi"/>
              <w:spacing w:val="5"/>
              <w:sz w:val="22"/>
              <w:szCs w:val="22"/>
              <w:bdr w:val="nil"/>
              <w:lang w:eastAsia="nb-NO"/>
            </w:rPr>
            <w:t xml:space="preserve">for </w:t>
          </w:r>
          <w:r w:rsidRPr="000E1FF7">
            <w:rPr>
              <w:rFonts w:eastAsia="Arial Unicode MS" w:cstheme="minorHAnsi"/>
              <w:spacing w:val="5"/>
              <w:sz w:val="22"/>
              <w:szCs w:val="22"/>
              <w:bdr w:val="nil"/>
              <w:lang w:eastAsia="nb-NO"/>
            </w:rPr>
            <w:t>hver avdeling og barnehagen i sin helhet</w:t>
          </w:r>
          <w:r w:rsidR="00B95881" w:rsidRPr="000E1FF7">
            <w:rPr>
              <w:rFonts w:eastAsia="Arial Unicode MS" w:cstheme="minorHAnsi"/>
              <w:spacing w:val="5"/>
              <w:sz w:val="22"/>
              <w:szCs w:val="22"/>
              <w:bdr w:val="nil"/>
              <w:lang w:eastAsia="nb-NO"/>
            </w:rPr>
            <w:t xml:space="preserve">. </w:t>
          </w:r>
        </w:p>
        <w:p w14:paraId="362CB187" w14:textId="77777777" w:rsidR="00F21EF8" w:rsidRPr="000E1FF7" w:rsidRDefault="00F21EF8" w:rsidP="000E1FF7">
          <w:pPr>
            <w:spacing w:line="240" w:lineRule="auto"/>
            <w:rPr>
              <w:rFonts w:eastAsia="Arial Unicode MS" w:cstheme="minorHAnsi"/>
              <w:spacing w:val="5"/>
              <w:sz w:val="22"/>
              <w:szCs w:val="22"/>
              <w:bdr w:val="nil"/>
              <w:lang w:eastAsia="nb-NO"/>
            </w:rPr>
          </w:pPr>
        </w:p>
        <w:p w14:paraId="297FC603" w14:textId="4F9C9793" w:rsidR="001210EC" w:rsidRDefault="001210EC" w:rsidP="000E1FF7">
          <w:pPr>
            <w:pStyle w:val="Overskrift2"/>
          </w:pPr>
          <w:bookmarkStart w:id="5" w:name="_Toc143250251"/>
          <w:r>
            <w:t>Progresjonsplan og fagområder</w:t>
          </w:r>
          <w:bookmarkEnd w:id="5"/>
        </w:p>
        <w:p w14:paraId="456FAFBA" w14:textId="77777777" w:rsidR="009F12F5" w:rsidRPr="009F12F5" w:rsidRDefault="009F12F5" w:rsidP="009F12F5"/>
        <w:p w14:paraId="0416C221" w14:textId="639B50F6" w:rsidR="001210EC" w:rsidRPr="000E1FF7" w:rsidRDefault="001210EC" w:rsidP="000E1FF7">
          <w:pPr>
            <w:pStyle w:val="Friform"/>
            <w:ind w:left="720"/>
            <w:rPr>
              <w:rFonts w:asciiTheme="minorHAnsi" w:hAnsiTheme="minorHAnsi" w:cstheme="minorHAnsi"/>
              <w:i/>
              <w:iCs/>
              <w:color w:val="auto"/>
              <w:spacing w:val="0"/>
              <w:sz w:val="22"/>
              <w:szCs w:val="22"/>
            </w:rPr>
          </w:pPr>
          <w:r w:rsidRPr="000E1FF7">
            <w:rPr>
              <w:rFonts w:asciiTheme="minorHAnsi" w:hAnsiTheme="minorHAnsi" w:cstheme="minorHAnsi"/>
              <w:i/>
              <w:iCs/>
              <w:color w:val="auto"/>
              <w:spacing w:val="0"/>
              <w:sz w:val="22"/>
              <w:szCs w:val="22"/>
            </w:rPr>
            <w:t>«Fagområdene gjenspeiler områder som har interesse og egenverdi for barn</w:t>
          </w:r>
        </w:p>
        <w:p w14:paraId="78222B4D" w14:textId="77777777" w:rsidR="001210EC" w:rsidRPr="000E1FF7" w:rsidRDefault="001210EC" w:rsidP="000E1FF7">
          <w:pPr>
            <w:pStyle w:val="Friform"/>
            <w:ind w:left="720"/>
            <w:rPr>
              <w:rFonts w:asciiTheme="minorHAnsi" w:hAnsiTheme="minorHAnsi" w:cstheme="minorHAnsi"/>
              <w:i/>
              <w:iCs/>
              <w:color w:val="auto"/>
              <w:spacing w:val="0"/>
              <w:sz w:val="22"/>
              <w:szCs w:val="22"/>
            </w:rPr>
          </w:pPr>
          <w:r w:rsidRPr="000E1FF7">
            <w:rPr>
              <w:rFonts w:asciiTheme="minorHAnsi" w:hAnsiTheme="minorHAnsi" w:cstheme="minorHAnsi"/>
              <w:i/>
              <w:iCs/>
              <w:color w:val="auto"/>
              <w:spacing w:val="0"/>
              <w:sz w:val="22"/>
              <w:szCs w:val="22"/>
            </w:rPr>
            <w:t>i barnehagealder, og skal bidra til å fremme trivsel, allsidig utvikling og helse.</w:t>
          </w:r>
        </w:p>
        <w:p w14:paraId="51E41578" w14:textId="77777777" w:rsidR="001210EC" w:rsidRPr="000E1FF7" w:rsidRDefault="001210EC" w:rsidP="000E1FF7">
          <w:pPr>
            <w:pStyle w:val="Friform"/>
            <w:ind w:left="720"/>
            <w:rPr>
              <w:rFonts w:asciiTheme="minorHAnsi" w:hAnsiTheme="minorHAnsi" w:cstheme="minorHAnsi"/>
              <w:i/>
              <w:iCs/>
              <w:color w:val="auto"/>
              <w:spacing w:val="0"/>
              <w:sz w:val="22"/>
              <w:szCs w:val="22"/>
            </w:rPr>
          </w:pPr>
          <w:r w:rsidRPr="000E1FF7">
            <w:rPr>
              <w:rFonts w:asciiTheme="minorHAnsi" w:hAnsiTheme="minorHAnsi" w:cstheme="minorHAnsi"/>
              <w:i/>
              <w:iCs/>
              <w:color w:val="auto"/>
              <w:spacing w:val="0"/>
              <w:sz w:val="22"/>
              <w:szCs w:val="22"/>
            </w:rPr>
            <w:t>Barnehagen skal se fagområdene i sammenheng, og alle fagområdene skal</w:t>
          </w:r>
        </w:p>
        <w:p w14:paraId="36187708" w14:textId="77777777" w:rsidR="001210EC" w:rsidRPr="000E1FF7" w:rsidRDefault="001210EC" w:rsidP="000E1FF7">
          <w:pPr>
            <w:pStyle w:val="Friform"/>
            <w:ind w:left="720"/>
            <w:rPr>
              <w:rFonts w:asciiTheme="minorHAnsi" w:hAnsiTheme="minorHAnsi" w:cstheme="minorHAnsi"/>
              <w:iCs/>
              <w:color w:val="auto"/>
              <w:spacing w:val="0"/>
              <w:sz w:val="22"/>
              <w:szCs w:val="22"/>
            </w:rPr>
          </w:pPr>
          <w:r w:rsidRPr="000E1FF7">
            <w:rPr>
              <w:rFonts w:asciiTheme="minorHAnsi" w:hAnsiTheme="minorHAnsi" w:cstheme="minorHAnsi"/>
              <w:i/>
              <w:iCs/>
              <w:color w:val="auto"/>
              <w:spacing w:val="0"/>
              <w:sz w:val="22"/>
              <w:szCs w:val="22"/>
            </w:rPr>
            <w:t xml:space="preserve">være en gjennomgående del av barnehagens innhold.» </w:t>
          </w:r>
          <w:r w:rsidRPr="000E1FF7">
            <w:rPr>
              <w:rFonts w:asciiTheme="minorHAnsi" w:hAnsiTheme="minorHAnsi" w:cstheme="minorHAnsi"/>
              <w:iCs/>
              <w:color w:val="auto"/>
              <w:spacing w:val="0"/>
              <w:sz w:val="22"/>
              <w:szCs w:val="22"/>
            </w:rPr>
            <w:t>(Rammeplan 2017, s. 47)</w:t>
          </w:r>
        </w:p>
        <w:p w14:paraId="3BE48421" w14:textId="77777777" w:rsidR="00721BAE" w:rsidRPr="000E1FF7" w:rsidRDefault="00721BAE"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p>
        <w:p w14:paraId="25DC25E0" w14:textId="6D86553C" w:rsidR="001210EC" w:rsidRPr="000E1FF7" w:rsidRDefault="001210EC"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 xml:space="preserve">Barnehagen skal være en læringsarena hvor de syv fagområdene fra rammeplanen er sentrale og </w:t>
          </w:r>
          <w:r w:rsidR="008636EF" w:rsidRPr="000E1FF7">
            <w:rPr>
              <w:rFonts w:asciiTheme="minorHAnsi" w:hAnsiTheme="minorHAnsi" w:cstheme="minorHAnsi"/>
              <w:color w:val="000000" w:themeColor="text1"/>
            </w:rPr>
            <w:t>til stede</w:t>
          </w:r>
          <w:r w:rsidRPr="000E1FF7">
            <w:rPr>
              <w:rFonts w:asciiTheme="minorHAnsi" w:hAnsiTheme="minorHAnsi" w:cstheme="minorHAnsi"/>
              <w:color w:val="000000" w:themeColor="text1"/>
            </w:rPr>
            <w:t xml:space="preserve"> i hverdagen. De syv fagområdene er:</w:t>
          </w:r>
        </w:p>
        <w:p w14:paraId="09A5D27A" w14:textId="77777777" w:rsidR="001210EC" w:rsidRPr="000E1FF7" w:rsidRDefault="001210EC" w:rsidP="000E1FF7">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Kunst, kultur og kreativitet</w:t>
          </w:r>
        </w:p>
        <w:p w14:paraId="39884C77" w14:textId="77777777" w:rsidR="001210EC" w:rsidRPr="000E1FF7" w:rsidRDefault="001210EC" w:rsidP="000E1FF7">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Antall, rom og form</w:t>
          </w:r>
        </w:p>
        <w:p w14:paraId="3CEA4946" w14:textId="18DBEF4A" w:rsidR="001210EC" w:rsidRPr="000E1FF7" w:rsidRDefault="001210EC" w:rsidP="6E6BEB2B">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Bidi"/>
              <w:color w:val="000000" w:themeColor="text1"/>
            </w:rPr>
          </w:pPr>
          <w:r w:rsidRPr="6E6BEB2B">
            <w:rPr>
              <w:rFonts w:asciiTheme="minorHAnsi" w:hAnsiTheme="minorHAnsi" w:cstheme="minorBidi"/>
              <w:color w:val="000000" w:themeColor="text1"/>
            </w:rPr>
            <w:t>Natur, miljø og teknologi</w:t>
          </w:r>
        </w:p>
        <w:p w14:paraId="0309C652" w14:textId="77777777" w:rsidR="001210EC" w:rsidRPr="000E1FF7" w:rsidRDefault="001210EC" w:rsidP="000E1FF7">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Kropp, bevegelse, mat og helse</w:t>
          </w:r>
        </w:p>
        <w:p w14:paraId="2909DAA2" w14:textId="77777777" w:rsidR="001210EC" w:rsidRPr="000E1FF7" w:rsidRDefault="001210EC" w:rsidP="000E1FF7">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Nærmiljø og samfunn</w:t>
          </w:r>
        </w:p>
        <w:p w14:paraId="7A153E16" w14:textId="77777777" w:rsidR="001210EC" w:rsidRPr="000E1FF7" w:rsidRDefault="001210EC" w:rsidP="000E1FF7">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Kommunikasjon, språk og tekst</w:t>
          </w:r>
        </w:p>
        <w:p w14:paraId="1BFBBC8B" w14:textId="77777777" w:rsidR="001210EC" w:rsidRPr="000E1FF7" w:rsidRDefault="001210EC" w:rsidP="000E1FF7">
          <w:pPr>
            <w:pStyle w:val="Standard"/>
            <w:numPr>
              <w:ilvl w:val="0"/>
              <w:numId w:val="1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r w:rsidRPr="000E1FF7">
            <w:rPr>
              <w:rFonts w:asciiTheme="minorHAnsi" w:hAnsiTheme="minorHAnsi" w:cstheme="minorHAnsi"/>
              <w:color w:val="000000" w:themeColor="text1"/>
            </w:rPr>
            <w:t>Etikk, religion og filosofi</w:t>
          </w:r>
        </w:p>
        <w:p w14:paraId="2C8CC84E" w14:textId="77777777" w:rsidR="001210EC" w:rsidRPr="000E1FF7" w:rsidRDefault="001210EC" w:rsidP="000E1FF7">
          <w:pPr>
            <w:pStyle w:val="Friform"/>
            <w:rPr>
              <w:rFonts w:asciiTheme="minorHAnsi" w:hAnsiTheme="minorHAnsi" w:cstheme="minorHAnsi"/>
              <w:i/>
              <w:iCs/>
              <w:spacing w:val="0"/>
              <w:sz w:val="22"/>
              <w:szCs w:val="22"/>
            </w:rPr>
          </w:pPr>
        </w:p>
        <w:p w14:paraId="2FED230A" w14:textId="75494333" w:rsidR="001210EC" w:rsidRPr="000E1FF7" w:rsidRDefault="001210EC" w:rsidP="000E1FF7">
          <w:pPr>
            <w:spacing w:line="240" w:lineRule="auto"/>
            <w:rPr>
              <w:rFonts w:cstheme="minorHAnsi"/>
              <w:sz w:val="22"/>
              <w:szCs w:val="22"/>
            </w:rPr>
          </w:pPr>
          <w:r w:rsidRPr="000E1FF7">
            <w:rPr>
              <w:rFonts w:cstheme="minorHAnsi"/>
              <w:sz w:val="22"/>
              <w:szCs w:val="22"/>
            </w:rPr>
            <w:t>Rammeplanen sier at progresjon innenfor de ulike fagområdene skal tydeliggjøres og dokumenteres i barnehagen. Fagområdene kommer inn på ulike måter i alt vi gjør</w:t>
          </w:r>
          <w:r w:rsidR="00585A49" w:rsidRPr="000E1FF7">
            <w:rPr>
              <w:rFonts w:cstheme="minorHAnsi"/>
              <w:sz w:val="22"/>
              <w:szCs w:val="22"/>
            </w:rPr>
            <w:t xml:space="preserve"> og flere områder flettes inn i hverandre</w:t>
          </w:r>
          <w:r w:rsidRPr="000E1FF7">
            <w:rPr>
              <w:rFonts w:cstheme="minorHAnsi"/>
              <w:sz w:val="22"/>
              <w:szCs w:val="22"/>
            </w:rPr>
            <w:t>. Arbeidet med fagområdene må tilpasses barn</w:t>
          </w:r>
          <w:r w:rsidR="00585A49" w:rsidRPr="000E1FF7">
            <w:rPr>
              <w:rFonts w:cstheme="minorHAnsi"/>
              <w:sz w:val="22"/>
              <w:szCs w:val="22"/>
            </w:rPr>
            <w:t>a</w:t>
          </w:r>
          <w:r w:rsidRPr="000E1FF7">
            <w:rPr>
              <w:rFonts w:cstheme="minorHAnsi"/>
              <w:sz w:val="22"/>
              <w:szCs w:val="22"/>
            </w:rPr>
            <w:t>s alder, interesser, barnegruppens sammensetning og øvrige forutsetninger. Planen</w:t>
          </w:r>
          <w:r w:rsidR="00585A49" w:rsidRPr="000E1FF7">
            <w:rPr>
              <w:rFonts w:cstheme="minorHAnsi"/>
              <w:sz w:val="22"/>
              <w:szCs w:val="22"/>
            </w:rPr>
            <w:t xml:space="preserve"> skal</w:t>
          </w:r>
          <w:r w:rsidRPr="000E1FF7">
            <w:rPr>
              <w:rFonts w:cstheme="minorHAnsi"/>
              <w:sz w:val="22"/>
              <w:szCs w:val="22"/>
            </w:rPr>
            <w:t xml:space="preserve"> sikre utvikling og sammenheng i barns læring og opplevelser gjennom den tiden barna er i Jakobsgrenda barnehage. Barnas lek danner et viktig grunnlag for de ulike fagområdene og vil gi dem</w:t>
          </w:r>
          <w:r w:rsidR="00585A49" w:rsidRPr="000E1FF7">
            <w:rPr>
              <w:rFonts w:cstheme="minorHAnsi"/>
              <w:sz w:val="22"/>
              <w:szCs w:val="22"/>
            </w:rPr>
            <w:t xml:space="preserve"> utvidet</w:t>
          </w:r>
          <w:r w:rsidRPr="000E1FF7">
            <w:rPr>
              <w:rFonts w:cstheme="minorHAnsi"/>
              <w:sz w:val="22"/>
              <w:szCs w:val="22"/>
            </w:rPr>
            <w:t xml:space="preserve"> kunnskap og erfaring om egen mestring. </w:t>
          </w:r>
        </w:p>
        <w:p w14:paraId="37661425" w14:textId="7D239AE2" w:rsidR="001210EC" w:rsidRPr="000E1FF7" w:rsidRDefault="001210EC" w:rsidP="000E1FF7">
          <w:pPr>
            <w:spacing w:line="240" w:lineRule="auto"/>
            <w:rPr>
              <w:rFonts w:cstheme="minorHAnsi"/>
              <w:sz w:val="22"/>
              <w:szCs w:val="22"/>
            </w:rPr>
          </w:pPr>
          <w:r w:rsidRPr="000E1FF7">
            <w:rPr>
              <w:rFonts w:cstheme="minorHAnsi"/>
              <w:sz w:val="22"/>
              <w:szCs w:val="22"/>
            </w:rPr>
            <w:t xml:space="preserve">Progresjonsplanen lages som en flerårig plan som et eget vedlegg til årsplanen, der </w:t>
          </w:r>
          <w:r w:rsidR="00585A49" w:rsidRPr="000E1FF7">
            <w:rPr>
              <w:rFonts w:cstheme="minorHAnsi"/>
              <w:sz w:val="22"/>
              <w:szCs w:val="22"/>
            </w:rPr>
            <w:t xml:space="preserve">målet er at </w:t>
          </w:r>
          <w:r w:rsidRPr="000E1FF7">
            <w:rPr>
              <w:rFonts w:cstheme="minorHAnsi"/>
              <w:sz w:val="22"/>
              <w:szCs w:val="22"/>
            </w:rPr>
            <w:t xml:space="preserve">vi i løpet av barnehageåret skal ha </w:t>
          </w:r>
          <w:r w:rsidR="00585A49" w:rsidRPr="000E1FF7">
            <w:rPr>
              <w:rFonts w:cstheme="minorHAnsi"/>
              <w:sz w:val="22"/>
              <w:szCs w:val="22"/>
            </w:rPr>
            <w:t>vært innom</w:t>
          </w:r>
          <w:r w:rsidRPr="000E1FF7">
            <w:rPr>
              <w:rFonts w:cstheme="minorHAnsi"/>
              <w:sz w:val="22"/>
              <w:szCs w:val="22"/>
            </w:rPr>
            <w:t xml:space="preserve"> alle de syv fagområdene</w:t>
          </w:r>
          <w:r w:rsidR="00585A49" w:rsidRPr="000E1FF7">
            <w:rPr>
              <w:rFonts w:cstheme="minorHAnsi"/>
              <w:sz w:val="22"/>
              <w:szCs w:val="22"/>
            </w:rPr>
            <w:t>.</w:t>
          </w:r>
        </w:p>
        <w:p w14:paraId="75F73F34" w14:textId="6C4657AE" w:rsidR="006955CD" w:rsidRDefault="001210EC" w:rsidP="000E1FF7">
          <w:pPr>
            <w:spacing w:line="240" w:lineRule="auto"/>
            <w:ind w:left="708"/>
            <w:rPr>
              <w:rFonts w:eastAsia="Arial Unicode MS" w:cstheme="minorHAnsi"/>
              <w:iCs/>
              <w:sz w:val="22"/>
              <w:szCs w:val="22"/>
              <w:bdr w:val="nil"/>
              <w:lang w:eastAsia="nb-NO"/>
            </w:rPr>
          </w:pPr>
          <w:r w:rsidRPr="000E1FF7">
            <w:rPr>
              <w:rFonts w:eastAsia="Arial Unicode MS" w:cstheme="minorHAnsi"/>
              <w:i/>
              <w:iCs/>
              <w:sz w:val="22"/>
              <w:szCs w:val="22"/>
              <w:bdr w:val="nil"/>
              <w:lang w:eastAsia="nb-NO"/>
            </w:rPr>
            <w:t xml:space="preserve"> «Barna skal få støtte i å mestre motgang, håndtere utfordringer og bli kjent med egne og andres følelser. Barna skal ha mulighet til ro, hvile og avslapping i løpet av barnehagedagen. Barnehagen skal være en arena for daglig fysisk aktivitet og fremme barnas bevegelsesglede og motoriske utvikling» </w:t>
          </w:r>
          <w:r w:rsidRPr="000E1FF7">
            <w:rPr>
              <w:rFonts w:eastAsia="Arial Unicode MS" w:cstheme="minorHAnsi"/>
              <w:iCs/>
              <w:sz w:val="22"/>
              <w:szCs w:val="22"/>
              <w:bdr w:val="nil"/>
              <w:lang w:eastAsia="nb-NO"/>
            </w:rPr>
            <w:t>(Rammeplan 2017, side 11, avsnitt fire)</w:t>
          </w:r>
          <w:r w:rsidR="006D0142">
            <w:rPr>
              <w:rFonts w:eastAsia="Arial Unicode MS" w:cstheme="minorHAnsi"/>
              <w:iCs/>
              <w:sz w:val="22"/>
              <w:szCs w:val="22"/>
              <w:bdr w:val="nil"/>
              <w:lang w:eastAsia="nb-NO"/>
            </w:rPr>
            <w:t>.</w:t>
          </w:r>
        </w:p>
        <w:p w14:paraId="7AA5DD2B" w14:textId="6BA35D4F" w:rsidR="00F21EF8" w:rsidRDefault="00F21EF8" w:rsidP="000E1FF7">
          <w:pPr>
            <w:spacing w:line="240" w:lineRule="auto"/>
            <w:ind w:left="708"/>
            <w:rPr>
              <w:rFonts w:eastAsia="Arial Unicode MS" w:cstheme="minorHAnsi"/>
              <w:iCs/>
              <w:sz w:val="22"/>
              <w:szCs w:val="22"/>
              <w:bdr w:val="nil"/>
              <w:lang w:eastAsia="nb-NO"/>
            </w:rPr>
          </w:pPr>
        </w:p>
        <w:p w14:paraId="10F07898" w14:textId="77777777" w:rsidR="00F21EF8" w:rsidRPr="000E1FF7" w:rsidRDefault="00F21EF8" w:rsidP="000E1FF7">
          <w:pPr>
            <w:spacing w:line="240" w:lineRule="auto"/>
            <w:ind w:left="708"/>
            <w:rPr>
              <w:rFonts w:eastAsia="Arial Unicode MS" w:cstheme="minorHAnsi"/>
              <w:iCs/>
              <w:sz w:val="22"/>
              <w:szCs w:val="22"/>
              <w:bdr w:val="nil"/>
              <w:lang w:eastAsia="nb-NO"/>
            </w:rPr>
          </w:pPr>
        </w:p>
        <w:p w14:paraId="49F73859" w14:textId="28D9B8C9" w:rsidR="00F21EF8" w:rsidRDefault="00E0426C" w:rsidP="6E081EB9">
          <w:pPr>
            <w:pStyle w:val="Overskrift2"/>
            <w:rPr>
              <w:rFonts w:asciiTheme="minorHAnsi" w:hAnsiTheme="minorHAnsi" w:cstheme="minorBidi"/>
            </w:rPr>
          </w:pPr>
          <w:bookmarkStart w:id="6" w:name="_Toc143250252"/>
          <w:r w:rsidRPr="6E081EB9">
            <w:rPr>
              <w:rFonts w:asciiTheme="minorHAnsi" w:hAnsiTheme="minorHAnsi" w:cstheme="minorBidi"/>
            </w:rPr>
            <w:lastRenderedPageBreak/>
            <w:t>Våre satsningsområder</w:t>
          </w:r>
          <w:bookmarkEnd w:id="6"/>
        </w:p>
        <w:p w14:paraId="4392AED7" w14:textId="77777777" w:rsidR="00F21EF8" w:rsidRPr="00F21EF8" w:rsidRDefault="00F21EF8" w:rsidP="00F21EF8"/>
        <w:p w14:paraId="0AE1D0C9" w14:textId="77777777" w:rsidR="00C55FF0" w:rsidRDefault="00C55FF0" w:rsidP="00F21EF8">
          <w:pPr>
            <w:spacing w:after="0" w:line="240" w:lineRule="auto"/>
            <w:rPr>
              <w:rFonts w:eastAsia="Calibri"/>
              <w:b/>
              <w:bCs/>
              <w:sz w:val="24"/>
              <w:szCs w:val="24"/>
              <w:lang w:eastAsia="nb-NO"/>
            </w:rPr>
          </w:pPr>
          <w:r>
            <w:rPr>
              <w:rFonts w:eastAsia="Calibri"/>
              <w:b/>
              <w:bCs/>
              <w:sz w:val="24"/>
              <w:szCs w:val="24"/>
              <w:lang w:eastAsia="nb-NO"/>
            </w:rPr>
            <w:t>Læringsmiljø</w:t>
          </w:r>
        </w:p>
        <w:p w14:paraId="46EFF139" w14:textId="0FC66F0E" w:rsidR="00C55FF0" w:rsidRPr="005A3E30" w:rsidRDefault="00C55FF0" w:rsidP="00F21EF8">
          <w:pPr>
            <w:spacing w:after="0" w:line="240" w:lineRule="auto"/>
            <w:rPr>
              <w:rFonts w:eastAsia="Calibri"/>
              <w:sz w:val="24"/>
              <w:szCs w:val="24"/>
              <w:lang w:eastAsia="nb-NO"/>
            </w:rPr>
          </w:pPr>
          <w:r w:rsidRPr="00FA4979">
            <w:rPr>
              <w:rFonts w:eastAsia="Calibri"/>
              <w:sz w:val="24"/>
              <w:szCs w:val="24"/>
              <w:lang w:eastAsia="nb-NO"/>
            </w:rPr>
            <w:t xml:space="preserve">Gjennom Regional </w:t>
          </w:r>
          <w:r w:rsidR="00BA0274" w:rsidRPr="00FA4979">
            <w:rPr>
              <w:rFonts w:eastAsia="Calibri"/>
              <w:sz w:val="24"/>
              <w:szCs w:val="24"/>
              <w:lang w:eastAsia="nb-NO"/>
            </w:rPr>
            <w:t>ord</w:t>
          </w:r>
          <w:r w:rsidR="00FA4979" w:rsidRPr="00FA4979">
            <w:rPr>
              <w:rFonts w:eastAsia="Calibri"/>
              <w:sz w:val="24"/>
              <w:szCs w:val="24"/>
              <w:lang w:eastAsia="nb-NO"/>
            </w:rPr>
            <w:t xml:space="preserve">ning for </w:t>
          </w:r>
          <w:r w:rsidRPr="00FA4979">
            <w:rPr>
              <w:rFonts w:eastAsia="Calibri"/>
              <w:sz w:val="24"/>
              <w:szCs w:val="24"/>
              <w:lang w:eastAsia="nb-NO"/>
            </w:rPr>
            <w:t>kompetanseheving</w:t>
          </w:r>
          <w:r w:rsidR="00FA4979" w:rsidRPr="00FA4979">
            <w:rPr>
              <w:rFonts w:eastAsia="Calibri"/>
              <w:sz w:val="24"/>
              <w:szCs w:val="24"/>
              <w:lang w:eastAsia="nb-NO"/>
            </w:rPr>
            <w:t xml:space="preserve"> (REKOM) </w:t>
          </w:r>
          <w:r w:rsidR="003A7666">
            <w:rPr>
              <w:rFonts w:eastAsia="Calibri"/>
              <w:sz w:val="24"/>
              <w:szCs w:val="24"/>
              <w:lang w:eastAsia="nb-NO"/>
            </w:rPr>
            <w:t xml:space="preserve">samarbeider vi med </w:t>
          </w:r>
          <w:r w:rsidR="002D21A1">
            <w:rPr>
              <w:rFonts w:eastAsia="Calibri"/>
              <w:sz w:val="24"/>
              <w:szCs w:val="24"/>
              <w:lang w:eastAsia="nb-NO"/>
            </w:rPr>
            <w:t xml:space="preserve">DMMH om å utvikle læringsmiljøet i barnehagen. </w:t>
          </w:r>
          <w:r w:rsidR="009F2E95">
            <w:rPr>
              <w:rFonts w:eastAsia="Calibri"/>
              <w:sz w:val="24"/>
              <w:szCs w:val="24"/>
              <w:lang w:eastAsia="nb-NO"/>
            </w:rPr>
            <w:t>Felles mål</w:t>
          </w:r>
          <w:r w:rsidR="00693D46">
            <w:rPr>
              <w:rFonts w:eastAsia="Calibri"/>
              <w:sz w:val="24"/>
              <w:szCs w:val="24"/>
              <w:lang w:eastAsia="nb-NO"/>
            </w:rPr>
            <w:t xml:space="preserve"> for barnehagen</w:t>
          </w:r>
          <w:r w:rsidR="009F2E95">
            <w:rPr>
              <w:rFonts w:eastAsia="Calibri"/>
              <w:sz w:val="24"/>
              <w:szCs w:val="24"/>
              <w:lang w:eastAsia="nb-NO"/>
            </w:rPr>
            <w:t xml:space="preserve"> er</w:t>
          </w:r>
          <w:r w:rsidR="00693D46">
            <w:rPr>
              <w:rFonts w:eastAsia="Calibri"/>
              <w:sz w:val="24"/>
              <w:szCs w:val="24"/>
              <w:lang w:eastAsia="nb-NO"/>
            </w:rPr>
            <w:t>:</w:t>
          </w:r>
          <w:r w:rsidR="005670D0">
            <w:rPr>
              <w:rFonts w:eastAsia="Calibri"/>
              <w:sz w:val="24"/>
              <w:szCs w:val="24"/>
              <w:lang w:eastAsia="nb-NO"/>
            </w:rPr>
            <w:t xml:space="preserve"> </w:t>
          </w:r>
          <w:r w:rsidR="005670D0" w:rsidRPr="005670D0">
            <w:rPr>
              <w:rFonts w:eastAsia="Calibri"/>
              <w:i/>
              <w:iCs/>
              <w:sz w:val="24"/>
              <w:szCs w:val="24"/>
              <w:lang w:eastAsia="nb-NO"/>
            </w:rPr>
            <w:t>Skape ett kreativt læringsmiljø hvor vi oppmuntrer til bruk av ulike materialer, for å gi alle en god og innholdsrik barnehagedag</w:t>
          </w:r>
          <w:r w:rsidR="005670D0">
            <w:rPr>
              <w:rFonts w:eastAsia="Calibri"/>
              <w:i/>
              <w:iCs/>
              <w:sz w:val="24"/>
              <w:szCs w:val="24"/>
              <w:lang w:eastAsia="nb-NO"/>
            </w:rPr>
            <w:t>.</w:t>
          </w:r>
          <w:r w:rsidR="00BE24F5">
            <w:rPr>
              <w:rFonts w:eastAsia="Calibri"/>
              <w:i/>
              <w:iCs/>
              <w:sz w:val="24"/>
              <w:szCs w:val="24"/>
              <w:lang w:eastAsia="nb-NO"/>
            </w:rPr>
            <w:t xml:space="preserve"> </w:t>
          </w:r>
          <w:r w:rsidR="00BE24F5">
            <w:rPr>
              <w:rFonts w:eastAsia="Calibri"/>
              <w:sz w:val="24"/>
              <w:szCs w:val="24"/>
              <w:lang w:eastAsia="nb-NO"/>
            </w:rPr>
            <w:t>Vi</w:t>
          </w:r>
          <w:r w:rsidR="005A3E30">
            <w:rPr>
              <w:rFonts w:eastAsia="Calibri"/>
              <w:sz w:val="24"/>
              <w:szCs w:val="24"/>
              <w:lang w:eastAsia="nb-NO"/>
            </w:rPr>
            <w:t xml:space="preserve"> jobber med </w:t>
          </w:r>
          <w:r w:rsidR="00BE24F5">
            <w:rPr>
              <w:rFonts w:eastAsia="Calibri"/>
              <w:sz w:val="24"/>
              <w:szCs w:val="24"/>
              <w:lang w:eastAsia="nb-NO"/>
            </w:rPr>
            <w:t>rom</w:t>
          </w:r>
          <w:r w:rsidR="00251AFC">
            <w:rPr>
              <w:rFonts w:eastAsia="Calibri"/>
              <w:sz w:val="24"/>
              <w:szCs w:val="24"/>
              <w:lang w:eastAsia="nb-NO"/>
            </w:rPr>
            <w:t>mene som den 3. pedagog</w:t>
          </w:r>
          <w:r w:rsidR="00BE24F5">
            <w:rPr>
              <w:rFonts w:eastAsia="Calibri"/>
              <w:sz w:val="24"/>
              <w:szCs w:val="24"/>
              <w:lang w:eastAsia="nb-NO"/>
            </w:rPr>
            <w:t xml:space="preserve"> og voksenrollen</w:t>
          </w:r>
          <w:r w:rsidR="00251AFC">
            <w:rPr>
              <w:rFonts w:eastAsia="Calibri"/>
              <w:sz w:val="24"/>
              <w:szCs w:val="24"/>
              <w:lang w:eastAsia="nb-NO"/>
            </w:rPr>
            <w:t>, observerer og reflekterer samme</w:t>
          </w:r>
          <w:r w:rsidR="009C67EA">
            <w:rPr>
              <w:rFonts w:eastAsia="Calibri"/>
              <w:sz w:val="24"/>
              <w:szCs w:val="24"/>
              <w:lang w:eastAsia="nb-NO"/>
            </w:rPr>
            <w:t>n.</w:t>
          </w:r>
          <w:r w:rsidR="00BE24F5">
            <w:rPr>
              <w:rFonts w:eastAsia="Calibri"/>
              <w:sz w:val="24"/>
              <w:szCs w:val="24"/>
              <w:lang w:eastAsia="nb-NO"/>
            </w:rPr>
            <w:t xml:space="preserve"> </w:t>
          </w:r>
        </w:p>
        <w:p w14:paraId="4424A423" w14:textId="77777777" w:rsidR="00C55FF0" w:rsidRDefault="00C55FF0" w:rsidP="00F21EF8">
          <w:pPr>
            <w:spacing w:after="0" w:line="240" w:lineRule="auto"/>
            <w:rPr>
              <w:rFonts w:eastAsia="Calibri"/>
              <w:b/>
              <w:bCs/>
              <w:sz w:val="24"/>
              <w:szCs w:val="24"/>
              <w:lang w:eastAsia="nb-NO"/>
            </w:rPr>
          </w:pPr>
        </w:p>
        <w:p w14:paraId="08C9FA6A" w14:textId="7E05EB66" w:rsidR="00F21EF8" w:rsidRPr="00F21EF8" w:rsidRDefault="00E0426C" w:rsidP="00F21EF8">
          <w:pPr>
            <w:spacing w:after="0" w:line="240" w:lineRule="auto"/>
            <w:rPr>
              <w:rFonts w:cstheme="minorHAnsi"/>
              <w:sz w:val="22"/>
              <w:szCs w:val="22"/>
            </w:rPr>
          </w:pPr>
          <w:r w:rsidRPr="00F21EF8">
            <w:rPr>
              <w:rFonts w:eastAsia="Calibri"/>
              <w:b/>
              <w:bCs/>
              <w:sz w:val="24"/>
              <w:szCs w:val="24"/>
              <w:lang w:eastAsia="nb-NO"/>
            </w:rPr>
            <w:t>Fellesopplevelser</w:t>
          </w:r>
        </w:p>
        <w:p w14:paraId="0D44E025" w14:textId="604FB984" w:rsidR="00F21EF8" w:rsidRPr="009F12F5" w:rsidRDefault="00E0426C" w:rsidP="009F12F5">
          <w:pPr>
            <w:spacing w:line="240" w:lineRule="auto"/>
            <w:rPr>
              <w:rFonts w:eastAsia="Calibri"/>
              <w:b/>
              <w:bCs/>
              <w:sz w:val="24"/>
              <w:szCs w:val="24"/>
              <w:lang w:eastAsia="nb-NO"/>
            </w:rPr>
          </w:pPr>
          <w:r w:rsidRPr="000E1FF7">
            <w:rPr>
              <w:rFonts w:eastAsia="Calibri" w:cstheme="minorHAnsi"/>
              <w:sz w:val="22"/>
              <w:szCs w:val="20"/>
              <w:lang w:eastAsia="nb-NO"/>
            </w:rPr>
            <w:t xml:space="preserve">For å styrke samholdet i barnehagen mellom avdelingene, er det viktig med felles aktiviteter, samarbeid og opplevelser på tvers av avdelingene. Det bidrar til å </w:t>
          </w:r>
          <w:r w:rsidR="00721BAE" w:rsidRPr="000E1FF7">
            <w:rPr>
              <w:rFonts w:eastAsia="Calibri" w:cstheme="minorHAnsi"/>
              <w:sz w:val="22"/>
              <w:szCs w:val="20"/>
              <w:lang w:eastAsia="nb-NO"/>
            </w:rPr>
            <w:t xml:space="preserve">gjøre alle barn trygge på alle voksne, bli kjent med andre barn på andre avdelinger samt </w:t>
          </w:r>
          <w:r w:rsidRPr="000E1FF7">
            <w:rPr>
              <w:rFonts w:eastAsia="Calibri" w:cstheme="minorHAnsi"/>
              <w:sz w:val="22"/>
              <w:szCs w:val="20"/>
              <w:lang w:eastAsia="nb-NO"/>
            </w:rPr>
            <w:t xml:space="preserve">gi både voksne og barn nye impulser, ny inspirasjon og motivasjon. Eksempler på felles aktiviteter er </w:t>
          </w:r>
          <w:r w:rsidR="004035AC">
            <w:rPr>
              <w:rFonts w:eastAsia="Calibri" w:cstheme="minorHAnsi"/>
              <w:sz w:val="22"/>
              <w:szCs w:val="20"/>
              <w:lang w:eastAsia="nb-NO"/>
            </w:rPr>
            <w:t>førskole</w:t>
          </w:r>
          <w:r w:rsidRPr="000E1FF7">
            <w:rPr>
              <w:rFonts w:eastAsia="Calibri" w:cstheme="minorHAnsi"/>
              <w:sz w:val="22"/>
              <w:szCs w:val="20"/>
              <w:lang w:eastAsia="nb-NO"/>
            </w:rPr>
            <w:t>klubb, forskerklubb, motorikk</w:t>
          </w:r>
          <w:r w:rsidR="00A013A2">
            <w:rPr>
              <w:rFonts w:eastAsia="Calibri" w:cstheme="minorHAnsi"/>
              <w:sz w:val="22"/>
              <w:szCs w:val="20"/>
              <w:lang w:eastAsia="nb-NO"/>
            </w:rPr>
            <w:t>-</w:t>
          </w:r>
          <w:r w:rsidRPr="000E1FF7">
            <w:rPr>
              <w:rFonts w:eastAsia="Calibri" w:cstheme="minorHAnsi"/>
              <w:sz w:val="22"/>
              <w:szCs w:val="20"/>
              <w:lang w:eastAsia="nb-NO"/>
            </w:rPr>
            <w:t xml:space="preserve">klubb, </w:t>
          </w:r>
          <w:r w:rsidR="00A013A2">
            <w:rPr>
              <w:rFonts w:eastAsia="Calibri" w:cstheme="minorHAnsi"/>
              <w:sz w:val="22"/>
              <w:szCs w:val="20"/>
              <w:lang w:eastAsia="nb-NO"/>
            </w:rPr>
            <w:t>felles</w:t>
          </w:r>
          <w:r w:rsidRPr="000E1FF7">
            <w:rPr>
              <w:rFonts w:eastAsia="Calibri" w:cstheme="minorHAnsi"/>
              <w:sz w:val="22"/>
              <w:szCs w:val="20"/>
              <w:lang w:eastAsia="nb-NO"/>
            </w:rPr>
            <w:t>samlinger</w:t>
          </w:r>
          <w:r w:rsidR="009A6555">
            <w:rPr>
              <w:rFonts w:eastAsia="Calibri" w:cstheme="minorHAnsi"/>
              <w:sz w:val="22"/>
              <w:szCs w:val="20"/>
              <w:lang w:eastAsia="nb-NO"/>
            </w:rPr>
            <w:t xml:space="preserve"> med hele huset</w:t>
          </w:r>
          <w:r w:rsidRPr="000E1FF7">
            <w:rPr>
              <w:rFonts w:eastAsia="Calibri" w:cstheme="minorHAnsi"/>
              <w:sz w:val="22"/>
              <w:szCs w:val="20"/>
              <w:lang w:eastAsia="nb-NO"/>
            </w:rPr>
            <w:t>, nissefest med mer.</w:t>
          </w:r>
        </w:p>
        <w:p w14:paraId="64BE06F2" w14:textId="1CF7F256" w:rsidR="009F12F5" w:rsidRDefault="00E0426C" w:rsidP="000E1FF7">
          <w:pPr>
            <w:spacing w:line="240" w:lineRule="auto"/>
            <w:rPr>
              <w:rFonts w:eastAsia="Calibri"/>
              <w:sz w:val="22"/>
              <w:szCs w:val="22"/>
              <w:lang w:eastAsia="nb-NO"/>
            </w:rPr>
          </w:pPr>
          <w:r w:rsidRPr="00F21EF8">
            <w:rPr>
              <w:rFonts w:eastAsia="Calibri"/>
              <w:b/>
              <w:bCs/>
              <w:sz w:val="24"/>
              <w:szCs w:val="24"/>
              <w:lang w:eastAsia="nb-NO"/>
            </w:rPr>
            <w:t>Selvstendighet</w:t>
          </w:r>
          <w:r w:rsidR="00F21EF8">
            <w:rPr>
              <w:rFonts w:eastAsia="Calibri"/>
              <w:sz w:val="22"/>
              <w:szCs w:val="22"/>
              <w:lang w:eastAsia="nb-NO"/>
            </w:rPr>
            <w:t xml:space="preserve"> </w:t>
          </w:r>
        </w:p>
        <w:p w14:paraId="65FC934E" w14:textId="66176D8C" w:rsidR="00F21EF8" w:rsidRPr="009F12F5" w:rsidRDefault="00E0426C" w:rsidP="3B8362FC">
          <w:pPr>
            <w:spacing w:line="240" w:lineRule="auto"/>
            <w:rPr>
              <w:rFonts w:eastAsia="Calibri"/>
              <w:sz w:val="22"/>
              <w:szCs w:val="22"/>
              <w:lang w:eastAsia="nb-NO"/>
            </w:rPr>
          </w:pPr>
          <w:r w:rsidRPr="3B8362FC">
            <w:rPr>
              <w:rFonts w:eastAsia="Calibri"/>
              <w:sz w:val="22"/>
              <w:szCs w:val="22"/>
              <w:lang w:eastAsia="nb-NO"/>
            </w:rPr>
            <w:t xml:space="preserve">Ved å </w:t>
          </w:r>
          <w:proofErr w:type="gramStart"/>
          <w:r w:rsidRPr="3B8362FC">
            <w:rPr>
              <w:rFonts w:eastAsia="Calibri"/>
              <w:sz w:val="22"/>
              <w:szCs w:val="22"/>
              <w:lang w:eastAsia="nb-NO"/>
            </w:rPr>
            <w:t>fokusere</w:t>
          </w:r>
          <w:proofErr w:type="gramEnd"/>
          <w:r w:rsidRPr="3B8362FC">
            <w:rPr>
              <w:rFonts w:eastAsia="Calibri"/>
              <w:sz w:val="22"/>
              <w:szCs w:val="22"/>
              <w:lang w:eastAsia="nb-NO"/>
            </w:rPr>
            <w:t xml:space="preserve"> på selvstendighet og oppmuntre barna til å prøve selv og ikke gi opp</w:t>
          </w:r>
          <w:r w:rsidR="006955CD" w:rsidRPr="3B8362FC">
            <w:rPr>
              <w:rFonts w:eastAsia="Calibri"/>
              <w:sz w:val="22"/>
              <w:szCs w:val="22"/>
              <w:lang w:eastAsia="nb-NO"/>
            </w:rPr>
            <w:t>,</w:t>
          </w:r>
          <w:r w:rsidRPr="3B8362FC">
            <w:rPr>
              <w:rFonts w:eastAsia="Calibri"/>
              <w:sz w:val="22"/>
              <w:szCs w:val="22"/>
              <w:lang w:eastAsia="nb-NO"/>
            </w:rPr>
            <w:t xml:space="preserve"> selv om de ikke får det til første gangen, får barna trent på å bli selvstendig og oppleve mestringsglede. Eksempler på dette kan være å kle på seg selv, smøre maten selv under frokosten, lære å klippe med saks, klatre uten hjelp i klatrestativene mm. De voksne skal gi veiledning og motivere barnet og være tilgjengelig </w:t>
          </w:r>
          <w:r w:rsidR="006955CD" w:rsidRPr="3B8362FC">
            <w:rPr>
              <w:rFonts w:eastAsia="Calibri"/>
              <w:sz w:val="22"/>
              <w:szCs w:val="22"/>
              <w:lang w:eastAsia="nb-NO"/>
            </w:rPr>
            <w:t>for barna</w:t>
          </w:r>
          <w:r w:rsidRPr="3B8362FC">
            <w:rPr>
              <w:rFonts w:eastAsia="Calibri"/>
              <w:sz w:val="22"/>
              <w:szCs w:val="22"/>
              <w:lang w:eastAsia="nb-NO"/>
            </w:rPr>
            <w:t>.</w:t>
          </w:r>
        </w:p>
        <w:p w14:paraId="1EC97BF6" w14:textId="4001C7CC" w:rsidR="00B44204" w:rsidRPr="00812019" w:rsidRDefault="75847209" w:rsidP="00812019">
          <w:pPr>
            <w:rPr>
              <w:b/>
              <w:bCs/>
              <w:sz w:val="22"/>
              <w:szCs w:val="22"/>
              <w:lang w:eastAsia="nb-NO"/>
            </w:rPr>
          </w:pPr>
          <w:r w:rsidRPr="00812019">
            <w:rPr>
              <w:b/>
              <w:bCs/>
              <w:sz w:val="22"/>
              <w:szCs w:val="22"/>
              <w:lang w:eastAsia="nb-NO"/>
            </w:rPr>
            <w:t>LØFT</w:t>
          </w:r>
        </w:p>
        <w:p w14:paraId="438C4297" w14:textId="573DBFAF" w:rsidR="00122A7D" w:rsidRDefault="2C289033" w:rsidP="00812019">
          <w:pPr>
            <w:rPr>
              <w:rFonts w:ascii="Calibri" w:hAnsi="Calibri" w:cs="Calibri"/>
              <w:sz w:val="22"/>
              <w:szCs w:val="22"/>
            </w:rPr>
          </w:pPr>
          <w:r w:rsidRPr="00812019">
            <w:rPr>
              <w:rFonts w:ascii="Calibri" w:hAnsi="Calibri" w:cs="Calibri"/>
              <w:sz w:val="22"/>
              <w:szCs w:val="22"/>
              <w:lang w:val="no"/>
            </w:rPr>
            <w:t>LØFT (løsningsfokusert tilnærming) innebærer at vi gir barnet mer oppmerksomhet når det faktisk lykkes med noe og støtter dem aktivt når de gjør fremskritt, kort sagt gjør det vi alle er enige om er best for barnets utvikling.</w:t>
          </w:r>
          <w:r w:rsidR="00AF0AD3" w:rsidRPr="00812019">
            <w:rPr>
              <w:rFonts w:ascii="Calibri" w:hAnsi="Calibri" w:cs="Calibri"/>
              <w:sz w:val="22"/>
              <w:szCs w:val="22"/>
            </w:rPr>
            <w:t xml:space="preserve"> </w:t>
          </w:r>
          <w:r w:rsidR="000F76E2" w:rsidRPr="00812019">
            <w:rPr>
              <w:rFonts w:ascii="Calibri" w:hAnsi="Calibri" w:cs="Calibri"/>
              <w:sz w:val="22"/>
              <w:szCs w:val="22"/>
            </w:rPr>
            <w:t xml:space="preserve">Vi mener at </w:t>
          </w:r>
          <w:r w:rsidR="00E138B2" w:rsidRPr="00812019">
            <w:rPr>
              <w:rFonts w:ascii="Calibri" w:hAnsi="Calibri" w:cs="Calibri"/>
              <w:sz w:val="22"/>
              <w:szCs w:val="22"/>
            </w:rPr>
            <w:t>"det du gir mest oppmerksomhet får du mest av"</w:t>
          </w:r>
          <w:r w:rsidR="000F76E2" w:rsidRPr="00812019">
            <w:rPr>
              <w:rFonts w:ascii="Calibri" w:hAnsi="Calibri" w:cs="Calibri"/>
              <w:sz w:val="22"/>
              <w:szCs w:val="22"/>
            </w:rPr>
            <w:t xml:space="preserve">. </w:t>
          </w:r>
          <w:r w:rsidR="00765304" w:rsidRPr="00812019">
            <w:rPr>
              <w:rFonts w:ascii="Calibri" w:hAnsi="Calibri" w:cs="Calibri"/>
              <w:sz w:val="22"/>
              <w:szCs w:val="22"/>
            </w:rPr>
            <w:t>Vi jakter på</w:t>
          </w:r>
          <w:r w:rsidR="74ED5888" w:rsidRPr="00812019">
            <w:rPr>
              <w:rFonts w:ascii="Calibri" w:hAnsi="Calibri" w:cs="Calibri"/>
              <w:sz w:val="22"/>
              <w:szCs w:val="22"/>
            </w:rPr>
            <w:t xml:space="preserve"> </w:t>
          </w:r>
          <w:r w:rsidR="000F7A51" w:rsidRPr="00812019">
            <w:rPr>
              <w:rFonts w:ascii="Calibri" w:hAnsi="Calibri" w:cs="Calibri"/>
              <w:sz w:val="22"/>
              <w:szCs w:val="22"/>
            </w:rPr>
            <w:t>situasjoner med hverdagsmagi</w:t>
          </w:r>
          <w:r w:rsidR="00A409D6" w:rsidRPr="00812019">
            <w:rPr>
              <w:rFonts w:ascii="Calibri" w:hAnsi="Calibri" w:cs="Calibri"/>
              <w:sz w:val="22"/>
              <w:szCs w:val="22"/>
            </w:rPr>
            <w:t xml:space="preserve">, det er situasjoner hvor vi ser gleden hos barn som mestrer noe, </w:t>
          </w:r>
          <w:r w:rsidR="007404E7" w:rsidRPr="00812019">
            <w:rPr>
              <w:rFonts w:ascii="Calibri" w:hAnsi="Calibri" w:cs="Calibri"/>
              <w:sz w:val="22"/>
              <w:szCs w:val="22"/>
            </w:rPr>
            <w:t xml:space="preserve">hvordan hele kroppen uttrykker at barnet er </w:t>
          </w:r>
          <w:r w:rsidR="0051210A" w:rsidRPr="00812019">
            <w:rPr>
              <w:rFonts w:ascii="Calibri" w:hAnsi="Calibri" w:cs="Calibri"/>
              <w:sz w:val="22"/>
              <w:szCs w:val="22"/>
            </w:rPr>
            <w:t xml:space="preserve">for eksempel </w:t>
          </w:r>
          <w:r w:rsidR="007404E7" w:rsidRPr="00812019">
            <w:rPr>
              <w:rFonts w:ascii="Calibri" w:hAnsi="Calibri" w:cs="Calibri"/>
              <w:sz w:val="22"/>
              <w:szCs w:val="22"/>
            </w:rPr>
            <w:t>glad, ivrig, i flyt sonen</w:t>
          </w:r>
          <w:r w:rsidR="0006192A" w:rsidRPr="00812019">
            <w:rPr>
              <w:rFonts w:ascii="Calibri" w:hAnsi="Calibri" w:cs="Calibri"/>
              <w:sz w:val="22"/>
              <w:szCs w:val="22"/>
            </w:rPr>
            <w:t xml:space="preserve"> eller at barna uttrykker med ord eller handli</w:t>
          </w:r>
          <w:r w:rsidR="002C696A" w:rsidRPr="00812019">
            <w:rPr>
              <w:rFonts w:ascii="Calibri" w:hAnsi="Calibri" w:cs="Calibri"/>
              <w:sz w:val="22"/>
              <w:szCs w:val="22"/>
            </w:rPr>
            <w:t>n</w:t>
          </w:r>
          <w:r w:rsidR="0006192A" w:rsidRPr="00812019">
            <w:rPr>
              <w:rFonts w:ascii="Calibri" w:hAnsi="Calibri" w:cs="Calibri"/>
              <w:sz w:val="22"/>
              <w:szCs w:val="22"/>
            </w:rPr>
            <w:t>g gode</w:t>
          </w:r>
          <w:r w:rsidR="002C696A" w:rsidRPr="00812019">
            <w:rPr>
              <w:rFonts w:ascii="Calibri" w:hAnsi="Calibri" w:cs="Calibri"/>
              <w:sz w:val="22"/>
              <w:szCs w:val="22"/>
            </w:rPr>
            <w:t xml:space="preserve"> verdier ovenfor andre barn eller voksne</w:t>
          </w:r>
          <w:r w:rsidR="00AF0AD3" w:rsidRPr="00812019">
            <w:rPr>
              <w:rFonts w:ascii="Calibri" w:hAnsi="Calibri" w:cs="Calibri"/>
              <w:sz w:val="22"/>
              <w:szCs w:val="22"/>
            </w:rPr>
            <w:t>.</w:t>
          </w:r>
        </w:p>
        <w:p w14:paraId="51E6967E" w14:textId="77777777" w:rsidR="00812019" w:rsidRDefault="00812019" w:rsidP="00812019">
          <w:pPr>
            <w:rPr>
              <w:rFonts w:ascii="Calibri" w:hAnsi="Calibri" w:cs="Calibri"/>
              <w:sz w:val="22"/>
              <w:szCs w:val="22"/>
            </w:rPr>
          </w:pPr>
        </w:p>
        <w:p w14:paraId="239E11FD" w14:textId="77777777" w:rsidR="00812019" w:rsidRPr="00812019" w:rsidRDefault="00812019" w:rsidP="00812019">
          <w:pPr>
            <w:rPr>
              <w:rFonts w:ascii="Calibri" w:hAnsi="Calibri" w:cs="Calibri"/>
              <w:sz w:val="22"/>
              <w:szCs w:val="22"/>
            </w:rPr>
          </w:pPr>
        </w:p>
        <w:p w14:paraId="4ADB4E2C" w14:textId="77777777" w:rsidR="009A7CBC" w:rsidRPr="008C18CB" w:rsidRDefault="009A7CBC" w:rsidP="6E081EB9">
          <w:pPr>
            <w:pStyle w:val="Overskrift1"/>
            <w:rPr>
              <w:rFonts w:asciiTheme="minorHAnsi" w:hAnsiTheme="minorHAnsi" w:cstheme="minorBidi"/>
              <w:color w:val="323E4F" w:themeColor="text2" w:themeShade="BF"/>
              <w:sz w:val="48"/>
              <w:szCs w:val="48"/>
            </w:rPr>
          </w:pPr>
          <w:bookmarkStart w:id="7" w:name="_Toc143250253"/>
          <w:r w:rsidRPr="6E081EB9">
            <w:rPr>
              <w:rFonts w:asciiTheme="minorHAnsi" w:hAnsiTheme="minorHAnsi" w:cstheme="minorBidi"/>
              <w:color w:val="323E4F" w:themeColor="text2" w:themeShade="BF"/>
              <w:sz w:val="48"/>
              <w:szCs w:val="48"/>
            </w:rPr>
            <w:t>Livsmestring og helse</w:t>
          </w:r>
          <w:bookmarkEnd w:id="7"/>
        </w:p>
        <w:p w14:paraId="78998B6B" w14:textId="68E80428" w:rsidR="00BD4D80" w:rsidRPr="000E1FF7" w:rsidRDefault="00BD4D80" w:rsidP="000E1FF7">
          <w:pPr>
            <w:spacing w:line="240" w:lineRule="auto"/>
            <w:rPr>
              <w:rFonts w:cstheme="minorHAnsi"/>
              <w:sz w:val="20"/>
              <w:szCs w:val="20"/>
            </w:rPr>
          </w:pPr>
          <w:r w:rsidRPr="000E1FF7">
            <w:rPr>
              <w:rFonts w:cstheme="minorHAnsi"/>
              <w:sz w:val="22"/>
              <w:szCs w:val="22"/>
            </w:rPr>
            <w:t xml:space="preserve">Barn skal bli møtt med varme, kjærlighet og anerkjennelse, slik at de kan utvikle en grunnleggende trygghet og et godt selvbilde. </w:t>
          </w:r>
        </w:p>
        <w:p w14:paraId="642DBEEA" w14:textId="6766BD04" w:rsidR="00B26B50" w:rsidRPr="000E1FF7" w:rsidRDefault="00BD4D80" w:rsidP="009F12F5">
          <w:pPr>
            <w:spacing w:line="240" w:lineRule="auto"/>
            <w:rPr>
              <w:rFonts w:cstheme="minorHAnsi"/>
              <w:i/>
              <w:iCs/>
              <w:sz w:val="22"/>
              <w:szCs w:val="22"/>
            </w:rPr>
          </w:pPr>
          <w:r w:rsidRPr="000E1FF7">
            <w:rPr>
              <w:rFonts w:cstheme="minorHAnsi"/>
              <w:i/>
              <w:iCs/>
              <w:sz w:val="22"/>
              <w:szCs w:val="22"/>
            </w:rPr>
            <w:t>Livsmestring:</w:t>
          </w:r>
          <w:r w:rsidR="009F12F5">
            <w:rPr>
              <w:rFonts w:cstheme="minorHAnsi"/>
              <w:i/>
              <w:iCs/>
              <w:sz w:val="22"/>
              <w:szCs w:val="22"/>
            </w:rPr>
            <w:t xml:space="preserve"> </w:t>
          </w:r>
          <w:r w:rsidR="00B26B50" w:rsidRPr="000E1FF7">
            <w:rPr>
              <w:rFonts w:cstheme="minorHAnsi"/>
              <w:i/>
              <w:iCs/>
              <w:sz w:val="22"/>
              <w:szCs w:val="22"/>
            </w:rPr>
            <w:t>«Å utvikle ferdigheter og tilegne seg praktisk kunnskap som hjelper den enkelte til å håndtere medgang, motgang, personlige utfordringer, alvorlige hendelser, endring og konflikter på best mulig måte. Å skape trygghet og tro på egne evner til også å mestre fremtiden»</w:t>
          </w:r>
        </w:p>
        <w:p w14:paraId="1AA61009" w14:textId="731ABF67" w:rsidR="00B26B50" w:rsidRPr="000E1FF7" w:rsidRDefault="00B26B50" w:rsidP="000E1FF7">
          <w:pPr>
            <w:spacing w:line="240" w:lineRule="auto"/>
            <w:ind w:left="708"/>
            <w:jc w:val="right"/>
            <w:rPr>
              <w:rFonts w:cstheme="minorHAnsi"/>
              <w:i/>
              <w:iCs/>
              <w:sz w:val="20"/>
              <w:szCs w:val="20"/>
            </w:rPr>
          </w:pPr>
          <w:r w:rsidRPr="000E1FF7">
            <w:rPr>
              <w:rFonts w:cstheme="minorHAnsi"/>
              <w:i/>
              <w:iCs/>
              <w:sz w:val="20"/>
              <w:szCs w:val="20"/>
            </w:rPr>
            <w:t>(Landsrådet for Norges barne- og ungdomsorganisasjoner, 2017, s. 5)</w:t>
          </w:r>
        </w:p>
        <w:p w14:paraId="5A52C8B9" w14:textId="2B3B4F06" w:rsidR="009A7CBC" w:rsidRPr="008C18CB" w:rsidRDefault="009A7CBC" w:rsidP="6E081EB9">
          <w:pPr>
            <w:pStyle w:val="Overskrift2"/>
            <w:rPr>
              <w:rFonts w:asciiTheme="minorHAnsi" w:hAnsiTheme="minorHAnsi" w:cstheme="minorBidi"/>
            </w:rPr>
          </w:pPr>
          <w:bookmarkStart w:id="8" w:name="_Toc143250254"/>
          <w:r w:rsidRPr="6E081EB9">
            <w:rPr>
              <w:rFonts w:asciiTheme="minorHAnsi" w:hAnsiTheme="minorHAnsi" w:cstheme="minorBidi"/>
            </w:rPr>
            <w:t>Barns medvirkning</w:t>
          </w:r>
          <w:bookmarkEnd w:id="8"/>
        </w:p>
        <w:p w14:paraId="34EB39C6" w14:textId="6BC8B0B9" w:rsidR="009A7CBC" w:rsidRPr="000E1FF7" w:rsidRDefault="009A7CBC" w:rsidP="000E1FF7">
          <w:pPr>
            <w:spacing w:line="240" w:lineRule="auto"/>
            <w:rPr>
              <w:rFonts w:eastAsia="Calibri" w:cstheme="minorHAnsi"/>
              <w:sz w:val="22"/>
              <w:szCs w:val="20"/>
              <w:lang w:eastAsia="nb-NO"/>
            </w:rPr>
          </w:pPr>
          <w:r w:rsidRPr="000E1FF7">
            <w:rPr>
              <w:rFonts w:eastAsia="Calibri" w:cstheme="minorHAnsi"/>
              <w:sz w:val="22"/>
              <w:szCs w:val="20"/>
              <w:lang w:eastAsia="nb-NO"/>
            </w:rPr>
            <w:t xml:space="preserve">Barn har rett til å medvirke i sin egen barnehagehverdag. Det innebærer voksne som er lydhøre for barnas synspunkter, i forhold til deres alder og modenhet. For å fremme barns medvirkning </w:t>
          </w:r>
          <w:r w:rsidRPr="008C18CB">
            <w:rPr>
              <w:rFonts w:eastAsia="Calibri" w:cstheme="minorHAnsi"/>
              <w:sz w:val="24"/>
              <w:lang w:eastAsia="nb-NO"/>
            </w:rPr>
            <w:t>ta</w:t>
          </w:r>
          <w:r w:rsidR="00F669B6" w:rsidRPr="008C18CB">
            <w:rPr>
              <w:rFonts w:eastAsia="Calibri" w:cstheme="minorHAnsi"/>
              <w:sz w:val="24"/>
              <w:lang w:eastAsia="nb-NO"/>
            </w:rPr>
            <w:t>r vi</w:t>
          </w:r>
          <w:r w:rsidRPr="008C18CB">
            <w:rPr>
              <w:rFonts w:eastAsia="Calibri" w:cstheme="minorHAnsi"/>
              <w:sz w:val="24"/>
              <w:lang w:eastAsia="nb-NO"/>
            </w:rPr>
            <w:t xml:space="preserve"> med </w:t>
          </w:r>
          <w:r w:rsidRPr="000E1FF7">
            <w:rPr>
              <w:rFonts w:eastAsia="Calibri" w:cstheme="minorHAnsi"/>
              <w:sz w:val="22"/>
              <w:szCs w:val="20"/>
              <w:lang w:eastAsia="nb-NO"/>
            </w:rPr>
            <w:t>barna i planleggingen og imøtekomme</w:t>
          </w:r>
          <w:r w:rsidR="00F669B6" w:rsidRPr="000E1FF7">
            <w:rPr>
              <w:rFonts w:eastAsia="Calibri" w:cstheme="minorHAnsi"/>
              <w:sz w:val="22"/>
              <w:szCs w:val="20"/>
              <w:lang w:eastAsia="nb-NO"/>
            </w:rPr>
            <w:t>r</w:t>
          </w:r>
          <w:r w:rsidRPr="000E1FF7">
            <w:rPr>
              <w:rFonts w:eastAsia="Calibri" w:cstheme="minorHAnsi"/>
              <w:sz w:val="22"/>
              <w:szCs w:val="20"/>
              <w:lang w:eastAsia="nb-NO"/>
            </w:rPr>
            <w:t xml:space="preserve"> deres ønsker og interesser</w:t>
          </w:r>
          <w:r w:rsidR="00F669B6" w:rsidRPr="000E1FF7">
            <w:rPr>
              <w:rFonts w:eastAsia="Calibri" w:cstheme="minorHAnsi"/>
              <w:sz w:val="22"/>
              <w:szCs w:val="20"/>
              <w:lang w:eastAsia="nb-NO"/>
            </w:rPr>
            <w:t xml:space="preserve"> i forbindelse med prosjekter og ulike tema</w:t>
          </w:r>
          <w:r w:rsidRPr="000E1FF7">
            <w:rPr>
              <w:rFonts w:eastAsia="Calibri" w:cstheme="minorHAnsi"/>
              <w:sz w:val="22"/>
              <w:szCs w:val="20"/>
              <w:lang w:eastAsia="nb-NO"/>
            </w:rPr>
            <w:t>.</w:t>
          </w:r>
        </w:p>
        <w:p w14:paraId="4C940DCD" w14:textId="27EF11E8" w:rsidR="00F435FC" w:rsidRPr="000E1FF7" w:rsidRDefault="009A7CBC" w:rsidP="000E1FF7">
          <w:pPr>
            <w:spacing w:line="240" w:lineRule="auto"/>
            <w:rPr>
              <w:rFonts w:eastAsia="Calibri" w:cstheme="minorHAnsi"/>
              <w:sz w:val="22"/>
              <w:szCs w:val="20"/>
              <w:lang w:eastAsia="nb-NO"/>
            </w:rPr>
          </w:pPr>
          <w:r w:rsidRPr="000E1FF7">
            <w:rPr>
              <w:rFonts w:eastAsia="Calibri" w:cstheme="minorHAnsi"/>
              <w:sz w:val="22"/>
              <w:szCs w:val="20"/>
              <w:lang w:eastAsia="nb-NO"/>
            </w:rPr>
            <w:lastRenderedPageBreak/>
            <w:t>Individuell</w:t>
          </w:r>
          <w:r w:rsidR="00EC4129" w:rsidRPr="000E1FF7">
            <w:rPr>
              <w:rFonts w:eastAsia="Calibri" w:cstheme="minorHAnsi"/>
              <w:sz w:val="22"/>
              <w:szCs w:val="20"/>
              <w:lang w:eastAsia="nb-NO"/>
            </w:rPr>
            <w:t>e</w:t>
          </w:r>
          <w:r w:rsidRPr="000E1FF7">
            <w:rPr>
              <w:rFonts w:eastAsia="Calibri" w:cstheme="minorHAnsi"/>
              <w:sz w:val="22"/>
              <w:szCs w:val="20"/>
              <w:lang w:eastAsia="nb-NO"/>
            </w:rPr>
            <w:t xml:space="preserve"> tilpasninger og ivaretakelse av hele barnegruppens behov, krever at vi voksne kjenner barna</w:t>
          </w:r>
          <w:r w:rsidR="00F669B6" w:rsidRPr="000E1FF7">
            <w:rPr>
              <w:rFonts w:eastAsia="Calibri" w:cstheme="minorHAnsi"/>
              <w:sz w:val="22"/>
              <w:szCs w:val="20"/>
              <w:lang w:eastAsia="nb-NO"/>
            </w:rPr>
            <w:t xml:space="preserve"> godt</w:t>
          </w:r>
          <w:r w:rsidRPr="000E1FF7">
            <w:rPr>
              <w:rFonts w:eastAsia="Calibri" w:cstheme="minorHAnsi"/>
              <w:sz w:val="22"/>
              <w:szCs w:val="20"/>
              <w:lang w:eastAsia="nb-NO"/>
            </w:rPr>
            <w:t xml:space="preserve">. Ved å lytte til barnas innspill, meninger og tanker, tolke barns signaler, blikk og kroppsspråk, skaper vi trygge relasjoner </w:t>
          </w:r>
          <w:r w:rsidR="000079CE" w:rsidRPr="000E1FF7">
            <w:rPr>
              <w:rFonts w:eastAsia="Calibri" w:cstheme="minorHAnsi"/>
              <w:sz w:val="22"/>
              <w:szCs w:val="20"/>
              <w:lang w:eastAsia="nb-NO"/>
            </w:rPr>
            <w:t xml:space="preserve">slik at </w:t>
          </w:r>
          <w:r w:rsidRPr="000E1FF7">
            <w:rPr>
              <w:rFonts w:eastAsia="Calibri" w:cstheme="minorHAnsi"/>
              <w:sz w:val="22"/>
              <w:szCs w:val="20"/>
              <w:lang w:eastAsia="nb-NO"/>
            </w:rPr>
            <w:t>barnet kjenner seg ivaretatt og sett.</w:t>
          </w:r>
        </w:p>
        <w:p w14:paraId="198EC31B" w14:textId="77777777" w:rsidR="00721BAE" w:rsidRPr="008C18CB" w:rsidRDefault="00721BAE" w:rsidP="000E1FF7">
          <w:pPr>
            <w:spacing w:line="240" w:lineRule="auto"/>
            <w:rPr>
              <w:rFonts w:eastAsia="Calibri" w:cstheme="minorHAnsi"/>
              <w:sz w:val="24"/>
              <w:lang w:eastAsia="nb-NO"/>
            </w:rPr>
          </w:pPr>
        </w:p>
        <w:p w14:paraId="27B96F64" w14:textId="77777777" w:rsidR="009A7CBC" w:rsidRPr="008C18CB" w:rsidRDefault="009A7CBC" w:rsidP="6E081EB9">
          <w:pPr>
            <w:pStyle w:val="Overskrift2"/>
            <w:rPr>
              <w:rFonts w:asciiTheme="minorHAnsi" w:hAnsiTheme="minorHAnsi" w:cstheme="minorBidi"/>
            </w:rPr>
          </w:pPr>
          <w:bookmarkStart w:id="9" w:name="_Toc143250255"/>
          <w:r w:rsidRPr="6E081EB9">
            <w:rPr>
              <w:rFonts w:asciiTheme="minorHAnsi" w:hAnsiTheme="minorHAnsi" w:cstheme="minorBidi"/>
            </w:rPr>
            <w:t>Omsorg, danning, lek og læring</w:t>
          </w:r>
          <w:bookmarkEnd w:id="9"/>
        </w:p>
        <w:p w14:paraId="4D27B6AC" w14:textId="02DFB8A2" w:rsidR="000079CE" w:rsidRPr="000E1FF7" w:rsidRDefault="000079CE" w:rsidP="000E1FF7">
          <w:pPr>
            <w:spacing w:after="0" w:line="240" w:lineRule="auto"/>
            <w:ind w:left="708"/>
            <w:rPr>
              <w:rFonts w:cstheme="minorHAnsi"/>
              <w:sz w:val="22"/>
              <w:szCs w:val="22"/>
            </w:rPr>
          </w:pPr>
          <w:r w:rsidRPr="000E1FF7">
            <w:rPr>
              <w:rFonts w:cstheme="minorHAnsi"/>
              <w:i/>
              <w:sz w:val="22"/>
              <w:szCs w:val="22"/>
            </w:rPr>
            <w:t>«Omsorg er en forutsetning for barnas trygghet og trivsel, og for utvikling av empati og nestekjærlighet</w:t>
          </w:r>
          <w:r w:rsidRPr="000E1FF7">
            <w:rPr>
              <w:rFonts w:cstheme="minorHAnsi"/>
              <w:sz w:val="22"/>
              <w:szCs w:val="22"/>
            </w:rPr>
            <w:t>» (Rammeplan 2017, s.19)</w:t>
          </w:r>
        </w:p>
        <w:p w14:paraId="5BBAD699" w14:textId="77777777" w:rsidR="00465693" w:rsidRPr="000E1FF7" w:rsidRDefault="00465693" w:rsidP="000E1FF7">
          <w:pPr>
            <w:spacing w:after="0" w:line="240" w:lineRule="auto"/>
            <w:ind w:left="708"/>
            <w:rPr>
              <w:rFonts w:cstheme="minorHAnsi"/>
              <w:sz w:val="22"/>
              <w:szCs w:val="22"/>
            </w:rPr>
          </w:pPr>
        </w:p>
        <w:p w14:paraId="0FF30A3A" w14:textId="383F8E05" w:rsidR="009A7CBC" w:rsidRPr="000E1FF7" w:rsidRDefault="009A7CBC" w:rsidP="000E1FF7">
          <w:pPr>
            <w:spacing w:line="240" w:lineRule="auto"/>
            <w:rPr>
              <w:rFonts w:cstheme="minorHAnsi"/>
              <w:sz w:val="22"/>
              <w:szCs w:val="22"/>
            </w:rPr>
          </w:pPr>
          <w:r w:rsidRPr="000E1FF7">
            <w:rPr>
              <w:rFonts w:cstheme="minorHAnsi"/>
              <w:sz w:val="22"/>
              <w:szCs w:val="22"/>
            </w:rPr>
            <w:t>Gjennom danning, lek og læring ønsker vi at barna skal oppleve trygge voksne, som setter grenser gjennom samspill</w:t>
          </w:r>
          <w:r w:rsidR="00EC4129" w:rsidRPr="000E1FF7">
            <w:rPr>
              <w:rFonts w:cstheme="minorHAnsi"/>
              <w:sz w:val="22"/>
              <w:szCs w:val="22"/>
            </w:rPr>
            <w:t xml:space="preserve"> og</w:t>
          </w:r>
          <w:r w:rsidRPr="000E1FF7">
            <w:rPr>
              <w:rFonts w:cstheme="minorHAnsi"/>
              <w:sz w:val="22"/>
              <w:szCs w:val="22"/>
            </w:rPr>
            <w:t xml:space="preserve"> i den daglige omsorgen. </w:t>
          </w:r>
        </w:p>
        <w:p w14:paraId="79DBFDB4" w14:textId="4DDDFBB0" w:rsidR="009A7CBC" w:rsidRPr="000E1FF7" w:rsidRDefault="009A7CBC" w:rsidP="000E1FF7">
          <w:pPr>
            <w:spacing w:line="240" w:lineRule="auto"/>
            <w:rPr>
              <w:rFonts w:cstheme="minorHAnsi"/>
              <w:sz w:val="22"/>
              <w:szCs w:val="22"/>
            </w:rPr>
          </w:pPr>
          <w:r w:rsidRPr="000E1FF7">
            <w:rPr>
              <w:rFonts w:cstheme="minorHAnsi"/>
              <w:sz w:val="22"/>
              <w:szCs w:val="22"/>
            </w:rPr>
            <w:t xml:space="preserve">Danning er en livslang prosess, som blant annet handler om å utvikle evnen til å reflektere over egne handlinger og væremåter. I møte </w:t>
          </w:r>
          <w:r w:rsidR="00465693" w:rsidRPr="000E1FF7">
            <w:rPr>
              <w:rFonts w:cstheme="minorHAnsi"/>
              <w:sz w:val="22"/>
              <w:szCs w:val="22"/>
            </w:rPr>
            <w:t xml:space="preserve">med </w:t>
          </w:r>
          <w:r w:rsidRPr="000E1FF7">
            <w:rPr>
              <w:rFonts w:cstheme="minorHAnsi"/>
              <w:sz w:val="22"/>
              <w:szCs w:val="22"/>
            </w:rPr>
            <w:t xml:space="preserve">og </w:t>
          </w:r>
          <w:r w:rsidR="00E13386" w:rsidRPr="000E1FF7">
            <w:rPr>
              <w:rFonts w:cstheme="minorHAnsi"/>
              <w:sz w:val="22"/>
              <w:szCs w:val="22"/>
            </w:rPr>
            <w:t xml:space="preserve">samhandling </w:t>
          </w:r>
          <w:r w:rsidRPr="000E1FF7">
            <w:rPr>
              <w:rFonts w:cstheme="minorHAnsi"/>
              <w:sz w:val="22"/>
              <w:szCs w:val="22"/>
            </w:rPr>
            <w:t xml:space="preserve">med andre barn og voksne, danner </w:t>
          </w:r>
          <w:r w:rsidR="00E13386" w:rsidRPr="000E1FF7">
            <w:rPr>
              <w:rFonts w:cstheme="minorHAnsi"/>
              <w:sz w:val="22"/>
              <w:szCs w:val="22"/>
            </w:rPr>
            <w:t xml:space="preserve">barna </w:t>
          </w:r>
          <w:r w:rsidRPr="000E1FF7">
            <w:rPr>
              <w:rFonts w:cstheme="minorHAnsi"/>
              <w:sz w:val="22"/>
              <w:szCs w:val="22"/>
            </w:rPr>
            <w:t>et bilde</w:t>
          </w:r>
          <w:r w:rsidR="00E13386" w:rsidRPr="000E1FF7">
            <w:rPr>
              <w:rFonts w:cstheme="minorHAnsi"/>
              <w:sz w:val="22"/>
              <w:szCs w:val="22"/>
            </w:rPr>
            <w:t xml:space="preserve"> av</w:t>
          </w:r>
          <w:r w:rsidRPr="000E1FF7">
            <w:rPr>
              <w:rFonts w:cstheme="minorHAnsi"/>
              <w:sz w:val="22"/>
              <w:szCs w:val="22"/>
            </w:rPr>
            <w:t xml:space="preserve"> seg selv og hvem de er </w:t>
          </w:r>
          <w:r w:rsidR="00E13386" w:rsidRPr="000E1FF7">
            <w:rPr>
              <w:rFonts w:cstheme="minorHAnsi"/>
              <w:sz w:val="22"/>
              <w:szCs w:val="22"/>
            </w:rPr>
            <w:t xml:space="preserve">i sammenheng </w:t>
          </w:r>
          <w:r w:rsidRPr="000E1FF7">
            <w:rPr>
              <w:rFonts w:cstheme="minorHAnsi"/>
              <w:sz w:val="22"/>
              <w:szCs w:val="22"/>
            </w:rPr>
            <w:t xml:space="preserve">med andre og </w:t>
          </w:r>
          <w:r w:rsidR="00E13386" w:rsidRPr="000E1FF7">
            <w:rPr>
              <w:rFonts w:cstheme="minorHAnsi"/>
              <w:sz w:val="22"/>
              <w:szCs w:val="22"/>
            </w:rPr>
            <w:t xml:space="preserve">med </w:t>
          </w:r>
          <w:r w:rsidRPr="000E1FF7">
            <w:rPr>
              <w:rFonts w:cstheme="minorHAnsi"/>
              <w:sz w:val="22"/>
              <w:szCs w:val="22"/>
            </w:rPr>
            <w:t xml:space="preserve">omgivelsene rundt seg. </w:t>
          </w:r>
        </w:p>
        <w:p w14:paraId="3D9AFCE1" w14:textId="39879CCE" w:rsidR="005E67EB" w:rsidRDefault="00BA293D" w:rsidP="000E1FF7">
          <w:pPr>
            <w:spacing w:line="240" w:lineRule="auto"/>
            <w:rPr>
              <w:rFonts w:cstheme="minorHAnsi"/>
              <w:sz w:val="22"/>
              <w:szCs w:val="22"/>
            </w:rPr>
          </w:pPr>
          <w:r w:rsidRPr="000E1FF7">
            <w:rPr>
              <w:rFonts w:cstheme="minorHAnsi"/>
              <w:sz w:val="22"/>
              <w:szCs w:val="22"/>
            </w:rPr>
            <w:t>Vi vektlegger leken høyt og legger til rette for organisert lek og frilek.</w:t>
          </w:r>
          <w:r>
            <w:rPr>
              <w:rFonts w:cstheme="minorHAnsi"/>
              <w:sz w:val="22"/>
              <w:szCs w:val="22"/>
            </w:rPr>
            <w:t xml:space="preserve"> </w:t>
          </w:r>
          <w:r w:rsidR="00B839FB" w:rsidRPr="000E1FF7">
            <w:rPr>
              <w:rFonts w:cstheme="minorHAnsi"/>
              <w:sz w:val="22"/>
              <w:szCs w:val="22"/>
            </w:rPr>
            <w:t>Leken er barnas egen læringsarena som gir dem livsmestring og legger grunnlaget for god psykisk og fysisk helse. Gjennom leken bearbeides medgang, motgang, inntrykk, opplevelser og utfordringer som er med på å danne grunnlaget for eget selvbilde og livslæring.</w:t>
          </w:r>
          <w:r w:rsidR="00B839FB" w:rsidRPr="000E1FF7">
            <w:rPr>
              <w:rFonts w:cstheme="minorHAnsi"/>
              <w:sz w:val="20"/>
              <w:szCs w:val="20"/>
            </w:rPr>
            <w:t xml:space="preserve"> </w:t>
          </w:r>
          <w:r w:rsidR="00B839FB" w:rsidRPr="000E1FF7">
            <w:rPr>
              <w:rFonts w:cstheme="minorHAnsi"/>
              <w:sz w:val="22"/>
              <w:szCs w:val="22"/>
            </w:rPr>
            <w:t xml:space="preserve"> </w:t>
          </w:r>
          <w:r w:rsidR="00992540">
            <w:rPr>
              <w:rFonts w:cstheme="minorHAnsi"/>
              <w:sz w:val="22"/>
              <w:szCs w:val="22"/>
            </w:rPr>
            <w:t xml:space="preserve"> </w:t>
          </w:r>
        </w:p>
        <w:p w14:paraId="7E79676C" w14:textId="77777777" w:rsidR="00F21EF8" w:rsidRPr="000E1FF7" w:rsidRDefault="00F21EF8" w:rsidP="000E1FF7">
          <w:pPr>
            <w:spacing w:line="240" w:lineRule="auto"/>
            <w:rPr>
              <w:rFonts w:cstheme="minorHAnsi"/>
              <w:sz w:val="22"/>
              <w:szCs w:val="22"/>
            </w:rPr>
          </w:pPr>
        </w:p>
        <w:p w14:paraId="47C5DDDA" w14:textId="77777777" w:rsidR="00E0426C" w:rsidRPr="008C18CB" w:rsidRDefault="00E0426C" w:rsidP="6E081EB9">
          <w:pPr>
            <w:pStyle w:val="Overskrift2"/>
            <w:rPr>
              <w:rFonts w:asciiTheme="minorHAnsi" w:hAnsiTheme="minorHAnsi" w:cstheme="minorBidi"/>
            </w:rPr>
          </w:pPr>
          <w:bookmarkStart w:id="10" w:name="_Toc143250256"/>
          <w:r w:rsidRPr="6E081EB9">
            <w:rPr>
              <w:rFonts w:asciiTheme="minorHAnsi" w:hAnsiTheme="minorHAnsi" w:cstheme="minorBidi"/>
            </w:rPr>
            <w:t>Voksenrollen</w:t>
          </w:r>
          <w:bookmarkEnd w:id="10"/>
          <w:r w:rsidRPr="6E081EB9">
            <w:rPr>
              <w:rFonts w:asciiTheme="minorHAnsi" w:hAnsiTheme="minorHAnsi" w:cstheme="minorBidi"/>
            </w:rPr>
            <w:t xml:space="preserve"> </w:t>
          </w:r>
        </w:p>
        <w:p w14:paraId="0CDCD72E" w14:textId="77422F1F" w:rsidR="00E0426C" w:rsidRPr="000E1FF7" w:rsidRDefault="005908FD" w:rsidP="71AC87DB">
          <w:pPr>
            <w:spacing w:after="160" w:line="240" w:lineRule="auto"/>
            <w:rPr>
              <w:rFonts w:eastAsia="Times New Roman"/>
              <w:color w:val="222222"/>
              <w:sz w:val="22"/>
              <w:szCs w:val="22"/>
              <w:lang w:eastAsia="nb-NO"/>
            </w:rPr>
          </w:pPr>
          <w:r w:rsidRPr="000E1FF7">
            <w:rPr>
              <w:rFonts w:cstheme="minorHAnsi"/>
              <w:sz w:val="22"/>
              <w:szCs w:val="22"/>
            </w:rPr>
            <w:t>De voksne skal være aktivt til stede; veilede, observere eller delta, for å skape et godt lekemiljø og bidra til progresjon i leken</w:t>
          </w:r>
          <w:r>
            <w:rPr>
              <w:rFonts w:cstheme="minorHAnsi"/>
              <w:sz w:val="22"/>
              <w:szCs w:val="22"/>
            </w:rPr>
            <w:t>.</w:t>
          </w:r>
          <w:r w:rsidRPr="71AC87DB">
            <w:rPr>
              <w:rFonts w:eastAsia="Times New Roman"/>
              <w:color w:val="222222"/>
              <w:sz w:val="22"/>
              <w:szCs w:val="22"/>
              <w:lang w:eastAsia="nb-NO"/>
            </w:rPr>
            <w:t xml:space="preserve"> </w:t>
          </w:r>
          <w:r w:rsidR="75C0EE42" w:rsidRPr="71AC87DB">
            <w:rPr>
              <w:rFonts w:eastAsia="Times New Roman"/>
              <w:color w:val="222222"/>
              <w:sz w:val="22"/>
              <w:szCs w:val="22"/>
              <w:lang w:eastAsia="nb-NO"/>
            </w:rPr>
            <w:t>Voksne rundt barnet inklusiv foreldrene</w:t>
          </w:r>
          <w:r w:rsidR="36CCB051" w:rsidRPr="71AC87DB">
            <w:rPr>
              <w:rFonts w:eastAsia="Times New Roman"/>
              <w:color w:val="222222"/>
              <w:sz w:val="22"/>
              <w:szCs w:val="22"/>
              <w:lang w:eastAsia="nb-NO"/>
            </w:rPr>
            <w:t>/foresatte</w:t>
          </w:r>
          <w:r w:rsidR="4408F41D" w:rsidRPr="71AC87DB">
            <w:rPr>
              <w:rFonts w:eastAsia="Times New Roman"/>
              <w:color w:val="222222"/>
              <w:sz w:val="22"/>
              <w:szCs w:val="22"/>
              <w:lang w:eastAsia="nb-NO"/>
            </w:rPr>
            <w:t>,</w:t>
          </w:r>
          <w:r w:rsidR="75C0EE42" w:rsidRPr="71AC87DB">
            <w:rPr>
              <w:rFonts w:eastAsia="Times New Roman"/>
              <w:color w:val="222222"/>
              <w:sz w:val="22"/>
              <w:szCs w:val="22"/>
              <w:lang w:eastAsia="nb-NO"/>
            </w:rPr>
            <w:t xml:space="preserve"> spiller en viktig rolle som guide og rollemodell for barns sosiale liv. De voksne må legge til rette for gode mestringsopplevelser og gi barna de verktøyene som trengs for å </w:t>
          </w:r>
          <w:r w:rsidR="36CCB051" w:rsidRPr="71AC87DB">
            <w:rPr>
              <w:rFonts w:eastAsia="Times New Roman"/>
              <w:color w:val="222222"/>
              <w:sz w:val="22"/>
              <w:szCs w:val="22"/>
              <w:lang w:eastAsia="nb-NO"/>
            </w:rPr>
            <w:t>håndtere</w:t>
          </w:r>
          <w:r w:rsidR="75C0EE42" w:rsidRPr="71AC87DB">
            <w:rPr>
              <w:rFonts w:eastAsia="Times New Roman"/>
              <w:color w:val="222222"/>
              <w:sz w:val="22"/>
              <w:szCs w:val="22"/>
              <w:lang w:eastAsia="nb-NO"/>
            </w:rPr>
            <w:t xml:space="preserve"> hverdagen og de utfordringene de møter i livet; Life skills. </w:t>
          </w:r>
        </w:p>
        <w:p w14:paraId="1E92D130" w14:textId="64F250BD" w:rsidR="57336229" w:rsidRDefault="57336229" w:rsidP="71AC87DB">
          <w:pPr>
            <w:spacing w:line="257" w:lineRule="auto"/>
            <w:rPr>
              <w:rFonts w:ascii="Calibri" w:eastAsia="Calibri" w:hAnsi="Calibri" w:cs="Calibri"/>
              <w:sz w:val="22"/>
              <w:szCs w:val="22"/>
            </w:rPr>
          </w:pPr>
          <w:r w:rsidRPr="71AC87DB">
            <w:rPr>
              <w:rFonts w:ascii="Calibri" w:eastAsia="Calibri" w:hAnsi="Calibri" w:cs="Calibri"/>
              <w:sz w:val="22"/>
              <w:szCs w:val="22"/>
            </w:rPr>
            <w:t>Vi som voksne skal være gode rollemodeller og vise digital dømmekraft i arbeidet med barn. Digital dømmekraft vi si at vi skal reflektere, vurdere, tar beslutninger og handler ut ifra kunnskap og informasjon. Vi er gode rollemodeller ved å gjøre fornuftige og kloke valg når vi bruker digitale verktøy. Ved å ta utgangspunkt i normer, verdier, regler og holdninger opptrer vi på en god måte.</w:t>
          </w:r>
        </w:p>
        <w:p w14:paraId="1261BD2D" w14:textId="05411C70" w:rsidR="00F21EF8" w:rsidRPr="00812019" w:rsidRDefault="75C0EE42" w:rsidP="000E1FF7">
          <w:pPr>
            <w:spacing w:after="160" w:line="240" w:lineRule="auto"/>
            <w:rPr>
              <w:rFonts w:eastAsia="Times New Roman"/>
              <w:color w:val="222222"/>
              <w:sz w:val="22"/>
              <w:szCs w:val="22"/>
              <w:lang w:eastAsia="nb-NO"/>
            </w:rPr>
          </w:pPr>
          <w:r w:rsidRPr="71AC87DB">
            <w:rPr>
              <w:rFonts w:eastAsia="Times New Roman"/>
              <w:color w:val="222222"/>
              <w:sz w:val="22"/>
              <w:szCs w:val="22"/>
              <w:lang w:eastAsia="nb-NO"/>
            </w:rPr>
            <w:t xml:space="preserve">Å bli sett av alle voksne skaper en trygghet som gjør det lettere for barnet å møte utfordringer, utvikle seg selv og oppleve livsmestring. Blir barna møtt med varme, sensitive og tydelige voksne hjelper vi barna å mestre hverdagen og </w:t>
          </w:r>
          <w:r w:rsidR="4408F41D" w:rsidRPr="71AC87DB">
            <w:rPr>
              <w:rFonts w:eastAsia="Times New Roman"/>
              <w:color w:val="222222"/>
              <w:sz w:val="22"/>
              <w:szCs w:val="22"/>
              <w:lang w:eastAsia="nb-NO"/>
            </w:rPr>
            <w:t xml:space="preserve">skape et </w:t>
          </w:r>
          <w:r w:rsidRPr="71AC87DB">
            <w:rPr>
              <w:rFonts w:eastAsia="Times New Roman"/>
              <w:color w:val="222222"/>
              <w:sz w:val="22"/>
              <w:szCs w:val="22"/>
              <w:lang w:eastAsia="nb-NO"/>
            </w:rPr>
            <w:t>positivt psykososialt miljø</w:t>
          </w:r>
          <w:r w:rsidR="4408F41D" w:rsidRPr="71AC87DB">
            <w:rPr>
              <w:rFonts w:eastAsia="Times New Roman"/>
              <w:color w:val="222222"/>
              <w:sz w:val="22"/>
              <w:szCs w:val="22"/>
              <w:lang w:eastAsia="nb-NO"/>
            </w:rPr>
            <w:t xml:space="preserve">. </w:t>
          </w:r>
        </w:p>
        <w:p w14:paraId="178E70C8" w14:textId="741D5383" w:rsidR="00A553AF" w:rsidRPr="008C18CB" w:rsidRDefault="00A553AF" w:rsidP="6E081EB9">
          <w:pPr>
            <w:pStyle w:val="Overskrift2"/>
            <w:rPr>
              <w:rFonts w:asciiTheme="minorHAnsi" w:eastAsia="Times New Roman" w:hAnsiTheme="minorHAnsi" w:cstheme="minorBidi"/>
              <w:lang w:eastAsia="nb-NO"/>
            </w:rPr>
          </w:pPr>
          <w:bookmarkStart w:id="11" w:name="_Toc143250257"/>
          <w:r w:rsidRPr="6E081EB9">
            <w:rPr>
              <w:rFonts w:asciiTheme="minorHAnsi" w:eastAsia="Times New Roman" w:hAnsiTheme="minorHAnsi" w:cstheme="minorBidi"/>
              <w:lang w:eastAsia="nb-NO"/>
            </w:rPr>
            <w:t>Mangfold og gjensidig respekt</w:t>
          </w:r>
          <w:bookmarkEnd w:id="11"/>
        </w:p>
        <w:p w14:paraId="0A5236D6" w14:textId="31B82774" w:rsidR="009A1D69" w:rsidRPr="000E1FF7" w:rsidRDefault="009A1D69" w:rsidP="000E1FF7">
          <w:pPr>
            <w:spacing w:line="240" w:lineRule="auto"/>
            <w:rPr>
              <w:rFonts w:cstheme="minorHAnsi"/>
              <w:sz w:val="22"/>
              <w:szCs w:val="22"/>
            </w:rPr>
          </w:pPr>
          <w:r w:rsidRPr="000E1FF7">
            <w:rPr>
              <w:rFonts w:eastAsia="Times New Roman" w:cstheme="minorHAnsi"/>
              <w:color w:val="222222"/>
              <w:sz w:val="22"/>
              <w:szCs w:val="22"/>
              <w:lang w:eastAsia="nb-NO"/>
            </w:rPr>
            <w:t xml:space="preserve">Et miljø preget av gjensidig respekt, solidaritet og der ulikheter blir verdsatt, bidrar til å utjevne sosiale ulikheter. Et godt barnefelleskap med </w:t>
          </w:r>
          <w:proofErr w:type="gramStart"/>
          <w:r w:rsidRPr="000E1FF7">
            <w:rPr>
              <w:rFonts w:eastAsia="Times New Roman" w:cstheme="minorHAnsi"/>
              <w:color w:val="222222"/>
              <w:sz w:val="22"/>
              <w:szCs w:val="22"/>
              <w:lang w:eastAsia="nb-NO"/>
            </w:rPr>
            <w:t>fokus</w:t>
          </w:r>
          <w:proofErr w:type="gramEnd"/>
          <w:r w:rsidRPr="000E1FF7">
            <w:rPr>
              <w:rFonts w:eastAsia="Times New Roman" w:cstheme="minorHAnsi"/>
              <w:color w:val="222222"/>
              <w:sz w:val="22"/>
              <w:szCs w:val="22"/>
              <w:lang w:eastAsia="nb-NO"/>
            </w:rPr>
            <w:t xml:space="preserve"> på vennskap, danner grunnlag for trivsel og et inkluderende miljø. Og et godt og positivt fellesskap er motstandsdyktig overfor mobbing og utenforskap.</w:t>
          </w:r>
          <w:r w:rsidR="00CE070F" w:rsidRPr="000E1FF7">
            <w:rPr>
              <w:rFonts w:cstheme="minorHAnsi"/>
              <w:sz w:val="22"/>
              <w:szCs w:val="22"/>
              <w:lang w:eastAsia="nb-NO"/>
            </w:rPr>
            <w:t xml:space="preserve"> </w:t>
          </w:r>
          <w:r w:rsidRPr="000E1FF7">
            <w:rPr>
              <w:rFonts w:cstheme="minorHAnsi"/>
              <w:sz w:val="22"/>
              <w:szCs w:val="22"/>
            </w:rPr>
            <w:t xml:space="preserve">Barnehagen skal synliggjøre mangfoldet som finnes i samfunnet, og respekten for ulike måter å tenke, tro og leve på. </w:t>
          </w:r>
          <w:r w:rsidR="008C18CB" w:rsidRPr="000E1FF7">
            <w:rPr>
              <w:rFonts w:cstheme="minorHAnsi"/>
              <w:sz w:val="22"/>
              <w:szCs w:val="22"/>
            </w:rPr>
            <w:t xml:space="preserve">Vi bruker </w:t>
          </w:r>
          <w:r w:rsidRPr="000E1FF7">
            <w:rPr>
              <w:rFonts w:cstheme="minorHAnsi"/>
              <w:sz w:val="22"/>
              <w:szCs w:val="22"/>
            </w:rPr>
            <w:t>mangfold som en ressurs i det pedagogiske arbeidet, og synliggjør variasjoner i verdier, religion, livssyn og familieformer.</w:t>
          </w:r>
        </w:p>
        <w:p w14:paraId="618543CE" w14:textId="77777777" w:rsidR="008C18CB" w:rsidRPr="000E1FF7" w:rsidRDefault="008C18CB" w:rsidP="000E1FF7">
          <w:pPr>
            <w:spacing w:after="0" w:line="240" w:lineRule="auto"/>
            <w:rPr>
              <w:rFonts w:eastAsia="Times New Roman" w:cstheme="minorHAnsi"/>
              <w:sz w:val="22"/>
              <w:szCs w:val="22"/>
            </w:rPr>
          </w:pPr>
        </w:p>
        <w:p w14:paraId="70CB51B1" w14:textId="6B6E414E" w:rsidR="000E1FF7" w:rsidRPr="009F12F5" w:rsidRDefault="008C18CB" w:rsidP="009F12F5">
          <w:pPr>
            <w:spacing w:after="0" w:line="240" w:lineRule="auto"/>
            <w:rPr>
              <w:rFonts w:eastAsia="Times New Roman" w:cstheme="minorHAnsi"/>
              <w:sz w:val="22"/>
              <w:szCs w:val="22"/>
            </w:rPr>
          </w:pPr>
          <w:r w:rsidRPr="000E1FF7">
            <w:rPr>
              <w:rFonts w:eastAsia="Times New Roman" w:cstheme="minorHAnsi"/>
              <w:sz w:val="22"/>
              <w:szCs w:val="22"/>
            </w:rPr>
            <w:t>Vi vil bidra til</w:t>
          </w:r>
          <w:r w:rsidR="009A1D69" w:rsidRPr="000E1FF7">
            <w:rPr>
              <w:rFonts w:eastAsia="Times New Roman" w:cstheme="minorHAnsi"/>
              <w:sz w:val="22"/>
              <w:szCs w:val="22"/>
            </w:rPr>
            <w:t xml:space="preserve"> et trygt og inkluderende barnehagemiljø</w:t>
          </w:r>
          <w:r w:rsidRPr="000E1FF7">
            <w:rPr>
              <w:rFonts w:eastAsia="Times New Roman" w:cstheme="minorHAnsi"/>
              <w:sz w:val="22"/>
              <w:szCs w:val="22"/>
            </w:rPr>
            <w:t xml:space="preserve"> ved</w:t>
          </w:r>
          <w:r w:rsidR="009A1D69" w:rsidRPr="000E1FF7">
            <w:rPr>
              <w:rFonts w:eastAsia="Times New Roman" w:cstheme="minorHAnsi"/>
              <w:sz w:val="22"/>
              <w:szCs w:val="22"/>
            </w:rPr>
            <w:t xml:space="preserve"> å o</w:t>
          </w:r>
          <w:r w:rsidRPr="000E1FF7">
            <w:rPr>
              <w:rFonts w:eastAsia="Times New Roman" w:cstheme="minorHAnsi"/>
              <w:sz w:val="22"/>
              <w:szCs w:val="22"/>
            </w:rPr>
            <w:t>bservere, o</w:t>
          </w:r>
          <w:r w:rsidR="009A1D69" w:rsidRPr="000E1FF7">
            <w:rPr>
              <w:rFonts w:eastAsia="Times New Roman" w:cstheme="minorHAnsi"/>
              <w:sz w:val="22"/>
              <w:szCs w:val="22"/>
            </w:rPr>
            <w:t>ppdage, undersøke og forebygge alle former for krenkelser. Vi stopper krenkelser og følger opp med egnede tiltak helt til barn</w:t>
          </w:r>
          <w:r w:rsidRPr="000E1FF7">
            <w:rPr>
              <w:rFonts w:eastAsia="Times New Roman" w:cstheme="minorHAnsi"/>
              <w:sz w:val="22"/>
              <w:szCs w:val="22"/>
            </w:rPr>
            <w:t>a</w:t>
          </w:r>
          <w:r w:rsidR="009A1D69" w:rsidRPr="000E1FF7">
            <w:rPr>
              <w:rFonts w:eastAsia="Times New Roman" w:cstheme="minorHAnsi"/>
              <w:sz w:val="22"/>
              <w:szCs w:val="22"/>
            </w:rPr>
            <w:t xml:space="preserve"> opplever at de har et trygt og inkluderende miljø.</w:t>
          </w:r>
          <w:r w:rsidRPr="000E1FF7">
            <w:rPr>
              <w:rFonts w:eastAsia="Times New Roman" w:cstheme="minorHAnsi"/>
              <w:sz w:val="22"/>
              <w:szCs w:val="22"/>
            </w:rPr>
            <w:t xml:space="preserve"> I PBL Mentor har vi egen handlingsplan for oppfølging av hendelser der barn eller voksne blir krenket.</w:t>
          </w:r>
        </w:p>
        <w:p w14:paraId="0228C1F9" w14:textId="77777777" w:rsidR="009A7CBC" w:rsidRPr="008C18CB" w:rsidRDefault="009A7CBC" w:rsidP="6E081EB9">
          <w:pPr>
            <w:pStyle w:val="Overskrift1"/>
            <w:rPr>
              <w:rFonts w:asciiTheme="minorHAnsi" w:hAnsiTheme="minorHAnsi" w:cstheme="minorBidi"/>
              <w:color w:val="323E4F" w:themeColor="text2" w:themeShade="BF"/>
              <w:sz w:val="48"/>
              <w:szCs w:val="48"/>
            </w:rPr>
          </w:pPr>
          <w:bookmarkStart w:id="12" w:name="_Toc143250258"/>
          <w:r w:rsidRPr="6E081EB9">
            <w:rPr>
              <w:rFonts w:asciiTheme="minorHAnsi" w:hAnsiTheme="minorHAnsi" w:cstheme="minorBidi"/>
              <w:color w:val="323E4F" w:themeColor="text2" w:themeShade="BF"/>
              <w:sz w:val="48"/>
              <w:szCs w:val="48"/>
            </w:rPr>
            <w:lastRenderedPageBreak/>
            <w:t>Dagsrytme og overganger</w:t>
          </w:r>
          <w:bookmarkEnd w:id="12"/>
        </w:p>
        <w:p w14:paraId="70A61B63" w14:textId="03500492" w:rsidR="009A7CBC" w:rsidRPr="008C18CB" w:rsidRDefault="009A7CBC" w:rsidP="6E081EB9">
          <w:pPr>
            <w:pStyle w:val="Overskrift2"/>
            <w:rPr>
              <w:rFonts w:asciiTheme="minorHAnsi" w:hAnsiTheme="minorHAnsi" w:cstheme="minorBidi"/>
            </w:rPr>
          </w:pPr>
          <w:bookmarkStart w:id="13" w:name="_Toc143250259"/>
          <w:r w:rsidRPr="6E081EB9">
            <w:rPr>
              <w:rFonts w:asciiTheme="minorHAnsi" w:hAnsiTheme="minorHAnsi" w:cstheme="minorBidi"/>
            </w:rPr>
            <w:t>I</w:t>
          </w:r>
          <w:r w:rsidR="00812019">
            <w:rPr>
              <w:rFonts w:asciiTheme="minorHAnsi" w:hAnsiTheme="minorHAnsi" w:cstheme="minorBidi"/>
            </w:rPr>
            <w:t xml:space="preserve"> </w:t>
          </w:r>
          <w:r w:rsidRPr="6E081EB9">
            <w:rPr>
              <w:rFonts w:asciiTheme="minorHAnsi" w:hAnsiTheme="minorHAnsi" w:cstheme="minorBidi"/>
            </w:rPr>
            <w:t>barnehagen</w:t>
          </w:r>
          <w:bookmarkEnd w:id="13"/>
        </w:p>
        <w:p w14:paraId="6F77E452" w14:textId="77777777" w:rsidR="005E67EB" w:rsidRPr="008C18CB" w:rsidRDefault="005E67EB" w:rsidP="000E1FF7">
          <w:pPr>
            <w:pStyle w:val="Friform"/>
            <w:rPr>
              <w:rFonts w:asciiTheme="minorHAnsi" w:hAnsiTheme="minorHAnsi" w:cstheme="minorHAnsi"/>
              <w:iCs/>
              <w:spacing w:val="0"/>
              <w:u w:val="single"/>
            </w:rPr>
          </w:pPr>
        </w:p>
        <w:p w14:paraId="2F758C12" w14:textId="3E056170" w:rsidR="009A7CBC" w:rsidRPr="00F21EF8" w:rsidRDefault="009A7CBC" w:rsidP="000E1FF7">
          <w:pPr>
            <w:spacing w:line="240" w:lineRule="auto"/>
            <w:rPr>
              <w:b/>
              <w:bCs/>
              <w:sz w:val="24"/>
              <w:szCs w:val="24"/>
            </w:rPr>
          </w:pPr>
          <w:r w:rsidRPr="00F21EF8">
            <w:rPr>
              <w:b/>
              <w:bCs/>
              <w:sz w:val="24"/>
              <w:szCs w:val="24"/>
            </w:rPr>
            <w:t xml:space="preserve">Levering – henting </w:t>
          </w:r>
        </w:p>
        <w:p w14:paraId="34078029" w14:textId="22D03384" w:rsidR="005E67EB" w:rsidRPr="000E1FF7" w:rsidRDefault="009A7CBC" w:rsidP="000E1FF7">
          <w:pPr>
            <w:spacing w:line="240" w:lineRule="auto"/>
            <w:rPr>
              <w:rFonts w:cstheme="minorHAnsi"/>
              <w:sz w:val="22"/>
              <w:szCs w:val="22"/>
            </w:rPr>
          </w:pPr>
          <w:r w:rsidRPr="000E1FF7">
            <w:rPr>
              <w:rFonts w:cstheme="minorHAnsi"/>
              <w:sz w:val="22"/>
              <w:szCs w:val="22"/>
            </w:rPr>
            <w:t xml:space="preserve">Det er viktig at foreldre følger barna inn på avdelingen ved levering om morgenen og at de varsler personalet ved henting om ettermiddagen. Dette sikrer den daglige kontakten og dialogen mellom foreldre og personalet, og at barna blir møtt og sett av personalet slik at de kan starte og avslutte dagen sammen på en god måte. </w:t>
          </w:r>
        </w:p>
        <w:p w14:paraId="2ECE7FD7" w14:textId="7A368C4F" w:rsidR="009A7CBC" w:rsidRPr="00F21EF8" w:rsidRDefault="009A7CBC" w:rsidP="000E1FF7">
          <w:pPr>
            <w:spacing w:line="240" w:lineRule="auto"/>
            <w:rPr>
              <w:b/>
              <w:bCs/>
              <w:sz w:val="24"/>
              <w:szCs w:val="24"/>
            </w:rPr>
          </w:pPr>
          <w:r w:rsidRPr="00F21EF8">
            <w:rPr>
              <w:b/>
              <w:bCs/>
              <w:sz w:val="24"/>
              <w:szCs w:val="24"/>
            </w:rPr>
            <w:t xml:space="preserve">Stell og hvile </w:t>
          </w:r>
        </w:p>
        <w:p w14:paraId="430B1DA4" w14:textId="657F0770" w:rsidR="009A7CBC" w:rsidRPr="000E1FF7" w:rsidRDefault="009A7CBC" w:rsidP="000E1FF7">
          <w:pPr>
            <w:spacing w:line="240" w:lineRule="auto"/>
            <w:rPr>
              <w:rFonts w:cstheme="minorHAnsi"/>
              <w:sz w:val="22"/>
              <w:szCs w:val="22"/>
            </w:rPr>
          </w:pPr>
          <w:r w:rsidRPr="000E1FF7">
            <w:rPr>
              <w:rFonts w:cstheme="minorHAnsi"/>
              <w:color w:val="000009"/>
              <w:sz w:val="22"/>
              <w:szCs w:val="22"/>
            </w:rPr>
            <w:t xml:space="preserve">Stell og hvile er en av våre viktigste primære behov, og en viktig del av </w:t>
          </w:r>
          <w:r w:rsidRPr="000E1FF7">
            <w:rPr>
              <w:rFonts w:cstheme="minorHAnsi"/>
              <w:sz w:val="22"/>
              <w:szCs w:val="22"/>
            </w:rPr>
            <w:t xml:space="preserve">barnehagens hverdag. </w:t>
          </w:r>
          <w:r w:rsidRPr="000E1FF7">
            <w:rPr>
              <w:rFonts w:cstheme="minorHAnsi"/>
              <w:color w:val="000009"/>
              <w:sz w:val="22"/>
              <w:szCs w:val="22"/>
            </w:rPr>
            <w:t xml:space="preserve">I samarbeid med foreldre utarbeides det trygge og forutsigbare rutiner i forhold til barnets behov. </w:t>
          </w:r>
        </w:p>
        <w:p w14:paraId="7734F3EA" w14:textId="457E44A7" w:rsidR="00F21EF8" w:rsidRPr="00F21EF8" w:rsidRDefault="009A7CBC" w:rsidP="000E1FF7">
          <w:pPr>
            <w:spacing w:line="240" w:lineRule="auto"/>
            <w:rPr>
              <w:rFonts w:cstheme="minorHAnsi"/>
              <w:color w:val="000009"/>
              <w:sz w:val="22"/>
              <w:szCs w:val="22"/>
            </w:rPr>
          </w:pPr>
          <w:r w:rsidRPr="000E1FF7">
            <w:rPr>
              <w:rFonts w:cstheme="minorHAnsi"/>
              <w:color w:val="000009"/>
              <w:sz w:val="22"/>
              <w:szCs w:val="22"/>
            </w:rPr>
            <w:t xml:space="preserve">De minste barna trenger mer hvile enn de største og det er lagt opp til felles hvilestund etter formiddagsmaten. Noen barn kan ha behov for hvile flere ganger i løpet av dagen eller på andre tidspunkt og det </w:t>
          </w:r>
          <w:r w:rsidR="005E67EB" w:rsidRPr="000E1FF7">
            <w:rPr>
              <w:rFonts w:cstheme="minorHAnsi"/>
              <w:color w:val="000009"/>
              <w:sz w:val="22"/>
              <w:szCs w:val="22"/>
            </w:rPr>
            <w:t>legges</w:t>
          </w:r>
          <w:r w:rsidRPr="000E1FF7">
            <w:rPr>
              <w:rFonts w:cstheme="minorHAnsi"/>
              <w:color w:val="000009"/>
              <w:sz w:val="22"/>
              <w:szCs w:val="22"/>
            </w:rPr>
            <w:t xml:space="preserve"> til rette for </w:t>
          </w:r>
          <w:r w:rsidR="000704D5" w:rsidRPr="000E1FF7">
            <w:rPr>
              <w:rFonts w:cstheme="minorHAnsi"/>
              <w:color w:val="000009"/>
              <w:sz w:val="22"/>
              <w:szCs w:val="22"/>
            </w:rPr>
            <w:t>å dekke hvert barn sitt</w:t>
          </w:r>
          <w:r w:rsidRPr="000E1FF7">
            <w:rPr>
              <w:rFonts w:cstheme="minorHAnsi"/>
              <w:color w:val="000009"/>
              <w:sz w:val="22"/>
              <w:szCs w:val="22"/>
            </w:rPr>
            <w:t xml:space="preserve"> behov. </w:t>
          </w:r>
        </w:p>
        <w:p w14:paraId="6082E544" w14:textId="77777777" w:rsidR="009A7CBC" w:rsidRPr="00F21EF8" w:rsidRDefault="009A7CBC" w:rsidP="000E1FF7">
          <w:pPr>
            <w:spacing w:line="240" w:lineRule="auto"/>
            <w:rPr>
              <w:b/>
              <w:bCs/>
              <w:sz w:val="24"/>
              <w:szCs w:val="24"/>
            </w:rPr>
          </w:pPr>
          <w:r w:rsidRPr="00F21EF8">
            <w:rPr>
              <w:b/>
              <w:bCs/>
              <w:sz w:val="24"/>
              <w:szCs w:val="24"/>
            </w:rPr>
            <w:t xml:space="preserve">Måltider </w:t>
          </w:r>
        </w:p>
        <w:p w14:paraId="23DE8025" w14:textId="7F5FA89F" w:rsidR="009A7CBC" w:rsidRPr="000E1FF7" w:rsidRDefault="009A7CBC" w:rsidP="000E1FF7">
          <w:pPr>
            <w:spacing w:line="240" w:lineRule="auto"/>
            <w:rPr>
              <w:rFonts w:cstheme="minorHAnsi"/>
              <w:color w:val="000009"/>
              <w:sz w:val="22"/>
              <w:szCs w:val="22"/>
            </w:rPr>
          </w:pPr>
          <w:r w:rsidRPr="000E1FF7">
            <w:rPr>
              <w:rFonts w:cstheme="minorHAnsi"/>
              <w:i/>
              <w:color w:val="000009"/>
              <w:sz w:val="22"/>
              <w:szCs w:val="22"/>
            </w:rPr>
            <w:t>«Måltider og matlaging i barnehagen skal gi barna et grunnlag for å utvikle matglede og sunne helsevaner.</w:t>
          </w:r>
          <w:r w:rsidR="00D30BB6" w:rsidRPr="000E1FF7">
            <w:rPr>
              <w:rFonts w:cstheme="minorHAnsi"/>
              <w:i/>
              <w:color w:val="000009"/>
              <w:sz w:val="22"/>
              <w:szCs w:val="22"/>
            </w:rPr>
            <w:t xml:space="preserve">» </w:t>
          </w:r>
          <w:r w:rsidRPr="000E1FF7">
            <w:rPr>
              <w:rFonts w:cstheme="minorHAnsi"/>
              <w:i/>
              <w:color w:val="000009"/>
              <w:sz w:val="22"/>
              <w:szCs w:val="22"/>
            </w:rPr>
            <w:t xml:space="preserve">….. «Gjennom medvirkning i mat- og måltidsaktiviteter skal barna motiveres til å spise sunn mat og få grunnleggende forståelse for hvordan sunn mat kan bidra til god helse.» </w:t>
          </w:r>
          <w:r w:rsidRPr="000E1FF7">
            <w:rPr>
              <w:rFonts w:cstheme="minorHAnsi"/>
              <w:color w:val="000009"/>
              <w:sz w:val="22"/>
              <w:szCs w:val="22"/>
            </w:rPr>
            <w:t>(Rammeplan av 2017, s. 11 og s. 49)</w:t>
          </w:r>
        </w:p>
        <w:p w14:paraId="50336DF3" w14:textId="05A24AD3" w:rsidR="000704D5" w:rsidRPr="000E1FF7" w:rsidRDefault="00CF55ED" w:rsidP="000E1FF7">
          <w:pPr>
            <w:spacing w:line="240" w:lineRule="auto"/>
            <w:rPr>
              <w:rFonts w:cstheme="minorHAnsi"/>
              <w:color w:val="000009"/>
              <w:sz w:val="22"/>
              <w:szCs w:val="22"/>
            </w:rPr>
          </w:pPr>
          <w:r w:rsidRPr="000E1FF7">
            <w:rPr>
              <w:rFonts w:cstheme="minorHAnsi"/>
              <w:color w:val="000009"/>
              <w:sz w:val="22"/>
              <w:szCs w:val="22"/>
            </w:rPr>
            <w:t>Måltidene</w:t>
          </w:r>
          <w:r w:rsidR="000704D5" w:rsidRPr="000E1FF7">
            <w:rPr>
              <w:rFonts w:cstheme="minorHAnsi"/>
              <w:color w:val="000009"/>
              <w:sz w:val="22"/>
              <w:szCs w:val="22"/>
            </w:rPr>
            <w:t xml:space="preserve"> skal være en hyggelig og fin stund</w:t>
          </w:r>
          <w:r w:rsidRPr="000E1FF7">
            <w:rPr>
              <w:rFonts w:cstheme="minorHAnsi"/>
              <w:color w:val="000009"/>
              <w:sz w:val="22"/>
              <w:szCs w:val="22"/>
            </w:rPr>
            <w:t xml:space="preserve">, med tid og rom for den gode samtalen samt bidra til fellesskapsfølelse og måltidsglede hos både barn og voksne. </w:t>
          </w:r>
          <w:r w:rsidR="000704D5" w:rsidRPr="000E1FF7">
            <w:rPr>
              <w:rFonts w:cstheme="minorHAnsi"/>
              <w:color w:val="000009"/>
              <w:sz w:val="22"/>
              <w:szCs w:val="22"/>
            </w:rPr>
            <w:t xml:space="preserve"> </w:t>
          </w:r>
        </w:p>
        <w:p w14:paraId="52C9BD45" w14:textId="10D6113A" w:rsidR="009A7CBC" w:rsidRPr="000E1FF7" w:rsidRDefault="00CF55ED" w:rsidP="000E1FF7">
          <w:pPr>
            <w:spacing w:line="240" w:lineRule="auto"/>
            <w:rPr>
              <w:rFonts w:cstheme="minorHAnsi"/>
              <w:color w:val="000009"/>
              <w:sz w:val="22"/>
              <w:szCs w:val="22"/>
            </w:rPr>
          </w:pPr>
          <w:r w:rsidRPr="000E1FF7">
            <w:rPr>
              <w:rFonts w:cstheme="minorHAnsi"/>
              <w:color w:val="000009"/>
              <w:sz w:val="22"/>
              <w:szCs w:val="22"/>
            </w:rPr>
            <w:t>Det serveres frokost, lunsj og to-mat med frukt hver dag i barnehagen</w:t>
          </w:r>
          <w:r w:rsidR="0005723E" w:rsidRPr="000E1FF7">
            <w:rPr>
              <w:rFonts w:cstheme="minorHAnsi"/>
              <w:color w:val="000009"/>
              <w:sz w:val="22"/>
              <w:szCs w:val="22"/>
            </w:rPr>
            <w:t xml:space="preserve">, unntatt </w:t>
          </w:r>
          <w:proofErr w:type="spellStart"/>
          <w:r w:rsidR="0005723E" w:rsidRPr="000E1FF7">
            <w:rPr>
              <w:rFonts w:cstheme="minorHAnsi"/>
              <w:color w:val="000009"/>
              <w:sz w:val="22"/>
              <w:szCs w:val="22"/>
            </w:rPr>
            <w:t>turdager</w:t>
          </w:r>
          <w:proofErr w:type="spellEnd"/>
          <w:r w:rsidR="0005723E" w:rsidRPr="000E1FF7">
            <w:rPr>
              <w:rFonts w:cstheme="minorHAnsi"/>
              <w:color w:val="000009"/>
              <w:sz w:val="22"/>
              <w:szCs w:val="22"/>
            </w:rPr>
            <w:t xml:space="preserve"> og </w:t>
          </w:r>
          <w:proofErr w:type="spellStart"/>
          <w:r w:rsidR="0005723E" w:rsidRPr="000E1FF7">
            <w:rPr>
              <w:rFonts w:cstheme="minorHAnsi"/>
              <w:color w:val="000009"/>
              <w:sz w:val="22"/>
              <w:szCs w:val="22"/>
            </w:rPr>
            <w:t>uteuke</w:t>
          </w:r>
          <w:proofErr w:type="spellEnd"/>
          <w:r w:rsidR="0005723E" w:rsidRPr="000E1FF7">
            <w:rPr>
              <w:rFonts w:cstheme="minorHAnsi"/>
              <w:color w:val="000009"/>
              <w:sz w:val="22"/>
              <w:szCs w:val="22"/>
            </w:rPr>
            <w:t>.</w:t>
          </w:r>
          <w:r w:rsidRPr="000E1FF7">
            <w:rPr>
              <w:rFonts w:cstheme="minorHAnsi"/>
              <w:color w:val="000009"/>
              <w:sz w:val="22"/>
              <w:szCs w:val="22"/>
            </w:rPr>
            <w:t xml:space="preserve"> </w:t>
          </w:r>
          <w:r w:rsidR="009A7CBC" w:rsidRPr="000E1FF7">
            <w:rPr>
              <w:rFonts w:cstheme="minorHAnsi"/>
              <w:color w:val="000009"/>
              <w:sz w:val="22"/>
              <w:szCs w:val="22"/>
            </w:rPr>
            <w:t xml:space="preserve">Fire dager i uka serveres det varm lunsj med </w:t>
          </w:r>
          <w:proofErr w:type="gramStart"/>
          <w:r w:rsidR="009A7CBC" w:rsidRPr="000E1FF7">
            <w:rPr>
              <w:rFonts w:cstheme="minorHAnsi"/>
              <w:color w:val="000009"/>
              <w:sz w:val="22"/>
              <w:szCs w:val="22"/>
            </w:rPr>
            <w:t>fokus</w:t>
          </w:r>
          <w:proofErr w:type="gramEnd"/>
          <w:r w:rsidR="009A7CBC" w:rsidRPr="000E1FF7">
            <w:rPr>
              <w:rFonts w:cstheme="minorHAnsi"/>
              <w:color w:val="000009"/>
              <w:sz w:val="22"/>
              <w:szCs w:val="22"/>
            </w:rPr>
            <w:t xml:space="preserve"> på et variert og sunt kosthold. </w:t>
          </w:r>
        </w:p>
        <w:p w14:paraId="206ED377" w14:textId="77777777" w:rsidR="009A7CBC" w:rsidRPr="00F21EF8" w:rsidRDefault="009A7CBC" w:rsidP="000E1FF7">
          <w:pPr>
            <w:spacing w:line="240" w:lineRule="auto"/>
            <w:rPr>
              <w:b/>
              <w:bCs/>
              <w:sz w:val="24"/>
              <w:szCs w:val="24"/>
            </w:rPr>
          </w:pPr>
          <w:r w:rsidRPr="00F21EF8">
            <w:rPr>
              <w:b/>
              <w:bCs/>
              <w:sz w:val="24"/>
              <w:szCs w:val="24"/>
            </w:rPr>
            <w:t>Bursdager</w:t>
          </w:r>
        </w:p>
        <w:p w14:paraId="56B33613" w14:textId="67B87660" w:rsidR="009A7CBC" w:rsidRPr="000E1FF7" w:rsidRDefault="009A7CBC" w:rsidP="000E1FF7">
          <w:pPr>
            <w:spacing w:line="240" w:lineRule="auto"/>
            <w:rPr>
              <w:rFonts w:cstheme="minorHAnsi"/>
              <w:sz w:val="22"/>
              <w:szCs w:val="22"/>
            </w:rPr>
          </w:pPr>
          <w:r w:rsidRPr="000E1FF7">
            <w:rPr>
              <w:rFonts w:cstheme="minorHAnsi"/>
              <w:sz w:val="22"/>
              <w:szCs w:val="22"/>
            </w:rPr>
            <w:t>Vi markerer bursdage</w:t>
          </w:r>
          <w:r w:rsidR="000704D5" w:rsidRPr="000E1FF7">
            <w:rPr>
              <w:rFonts w:cstheme="minorHAnsi"/>
              <w:sz w:val="22"/>
              <w:szCs w:val="22"/>
            </w:rPr>
            <w:t>r</w:t>
          </w:r>
          <w:r w:rsidRPr="000E1FF7">
            <w:rPr>
              <w:rFonts w:cstheme="minorHAnsi"/>
              <w:sz w:val="22"/>
              <w:szCs w:val="22"/>
            </w:rPr>
            <w:t xml:space="preserve"> med flagg, og vi serverer frukt fint dandert på fat eller som fruktspyd.</w:t>
          </w:r>
        </w:p>
        <w:p w14:paraId="6EB0AF2B" w14:textId="4D4EA834" w:rsidR="006F1542" w:rsidRDefault="009A7CBC" w:rsidP="000E1FF7">
          <w:pPr>
            <w:spacing w:line="240" w:lineRule="auto"/>
            <w:rPr>
              <w:rFonts w:cstheme="minorHAnsi"/>
              <w:sz w:val="22"/>
              <w:szCs w:val="22"/>
            </w:rPr>
          </w:pPr>
          <w:r w:rsidRPr="000E1FF7">
            <w:rPr>
              <w:rFonts w:cstheme="minorHAnsi"/>
              <w:sz w:val="22"/>
              <w:szCs w:val="22"/>
            </w:rPr>
            <w:t>Barnet velger selv farge på krona si og dekorerer denne. Barnet blir midtpunkt i samlingsstunden.</w:t>
          </w:r>
        </w:p>
        <w:p w14:paraId="3D2AB23F" w14:textId="77777777" w:rsidR="00C56400" w:rsidRPr="000E1FF7" w:rsidRDefault="00C56400" w:rsidP="000E1FF7">
          <w:pPr>
            <w:spacing w:line="240" w:lineRule="auto"/>
            <w:rPr>
              <w:rFonts w:cstheme="minorHAnsi"/>
              <w:sz w:val="22"/>
              <w:szCs w:val="22"/>
            </w:rPr>
          </w:pPr>
        </w:p>
        <w:p w14:paraId="7129CBB1" w14:textId="27A8234B" w:rsidR="009A7CBC" w:rsidRPr="008C18CB" w:rsidRDefault="009A7CBC" w:rsidP="6E081EB9">
          <w:pPr>
            <w:pStyle w:val="Overskrift2"/>
            <w:rPr>
              <w:rFonts w:asciiTheme="minorHAnsi" w:hAnsiTheme="minorHAnsi" w:cstheme="minorBidi"/>
            </w:rPr>
          </w:pPr>
          <w:bookmarkStart w:id="14" w:name="_Toc143250260"/>
          <w:r w:rsidRPr="6E081EB9">
            <w:rPr>
              <w:rFonts w:asciiTheme="minorHAnsi" w:hAnsiTheme="minorHAnsi" w:cstheme="minorBidi"/>
            </w:rPr>
            <w:t>Utetid, turer og ute</w:t>
          </w:r>
          <w:r w:rsidR="001400BF">
            <w:rPr>
              <w:rFonts w:asciiTheme="minorHAnsi" w:hAnsiTheme="minorHAnsi" w:cstheme="minorBidi"/>
            </w:rPr>
            <w:t>dager</w:t>
          </w:r>
          <w:bookmarkEnd w:id="14"/>
        </w:p>
        <w:p w14:paraId="6B78335E" w14:textId="77777777" w:rsidR="009A7CBC" w:rsidRPr="000E1FF7" w:rsidRDefault="009A7CBC" w:rsidP="000E1FF7">
          <w:pPr>
            <w:pStyle w:val="Friform"/>
            <w:ind w:left="708"/>
            <w:rPr>
              <w:rFonts w:asciiTheme="minorHAnsi" w:hAnsiTheme="minorHAnsi" w:cstheme="minorHAnsi"/>
              <w:i/>
              <w:color w:val="auto"/>
              <w:spacing w:val="0"/>
              <w:sz w:val="22"/>
              <w:szCs w:val="22"/>
            </w:rPr>
          </w:pPr>
          <w:r w:rsidRPr="000E1FF7">
            <w:rPr>
              <w:rFonts w:asciiTheme="minorHAnsi" w:hAnsiTheme="minorHAnsi" w:cstheme="minorHAnsi"/>
              <w:i/>
              <w:color w:val="auto"/>
              <w:spacing w:val="0"/>
              <w:sz w:val="22"/>
              <w:szCs w:val="22"/>
            </w:rPr>
            <w:t>«Barna opplever trivsel, glede og mestring ved allsidige bevegelseserfaringer,</w:t>
          </w:r>
        </w:p>
        <w:p w14:paraId="7D5796E7" w14:textId="317C6CBB" w:rsidR="009A7CBC" w:rsidRPr="000E1FF7" w:rsidRDefault="009A7CBC" w:rsidP="000E1FF7">
          <w:pPr>
            <w:pStyle w:val="Friform"/>
            <w:ind w:left="708"/>
            <w:rPr>
              <w:rFonts w:asciiTheme="minorHAnsi" w:hAnsiTheme="minorHAnsi" w:cstheme="minorHAnsi"/>
              <w:color w:val="auto"/>
              <w:spacing w:val="0"/>
              <w:sz w:val="22"/>
              <w:szCs w:val="22"/>
            </w:rPr>
          </w:pPr>
          <w:r w:rsidRPr="000E1FF7">
            <w:rPr>
              <w:rFonts w:asciiTheme="minorHAnsi" w:hAnsiTheme="minorHAnsi" w:cstheme="minorHAnsi"/>
              <w:i/>
              <w:color w:val="auto"/>
              <w:spacing w:val="0"/>
              <w:sz w:val="22"/>
              <w:szCs w:val="22"/>
            </w:rPr>
            <w:t>inne og ute, året rundt» «</w:t>
          </w:r>
          <w:r w:rsidR="00D30BB6" w:rsidRPr="000E1FF7">
            <w:rPr>
              <w:rFonts w:asciiTheme="minorHAnsi" w:hAnsiTheme="minorHAnsi" w:cstheme="minorHAnsi"/>
              <w:i/>
              <w:color w:val="auto"/>
              <w:spacing w:val="0"/>
              <w:sz w:val="22"/>
              <w:szCs w:val="22"/>
            </w:rPr>
            <w:t xml:space="preserve">Barna </w:t>
          </w:r>
          <w:r w:rsidRPr="000E1FF7">
            <w:rPr>
              <w:rFonts w:asciiTheme="minorHAnsi" w:hAnsiTheme="minorHAnsi" w:cstheme="minorHAnsi"/>
              <w:i/>
              <w:color w:val="auto"/>
              <w:spacing w:val="0"/>
              <w:sz w:val="22"/>
              <w:szCs w:val="22"/>
            </w:rPr>
            <w:t>videreutvikler motoriske ferdigheter, kroppsbeherskelse, koordinasjon og fysiske egenskaper.» «</w:t>
          </w:r>
          <w:r w:rsidR="00D30BB6" w:rsidRPr="000E1FF7">
            <w:rPr>
              <w:rFonts w:asciiTheme="minorHAnsi" w:hAnsiTheme="minorHAnsi" w:cstheme="minorHAnsi"/>
              <w:i/>
              <w:color w:val="auto"/>
              <w:spacing w:val="0"/>
              <w:sz w:val="22"/>
              <w:szCs w:val="22"/>
            </w:rPr>
            <w:t>barna</w:t>
          </w:r>
          <w:r w:rsidRPr="000E1FF7">
            <w:rPr>
              <w:rFonts w:asciiTheme="minorHAnsi" w:hAnsiTheme="minorHAnsi" w:cstheme="minorHAnsi"/>
              <w:i/>
              <w:color w:val="auto"/>
              <w:spacing w:val="0"/>
              <w:sz w:val="22"/>
              <w:szCs w:val="22"/>
            </w:rPr>
            <w:t xml:space="preserve"> opplever å vurdere og mestre risikofylt lek gjennom kroppslige utfordringer»</w:t>
          </w:r>
          <w:r w:rsidRPr="000E1FF7">
            <w:rPr>
              <w:rFonts w:asciiTheme="minorHAnsi" w:hAnsiTheme="minorHAnsi" w:cstheme="minorHAnsi"/>
              <w:color w:val="auto"/>
              <w:spacing w:val="0"/>
              <w:sz w:val="22"/>
              <w:szCs w:val="22"/>
            </w:rPr>
            <w:t xml:space="preserve"> (Rammeplan 2017, s.49).</w:t>
          </w:r>
        </w:p>
        <w:p w14:paraId="24452291" w14:textId="77777777" w:rsidR="009A7CBC" w:rsidRPr="008C18CB" w:rsidRDefault="009A7CBC" w:rsidP="000E1FF7">
          <w:pPr>
            <w:pStyle w:val="Friform"/>
            <w:rPr>
              <w:rFonts w:asciiTheme="minorHAnsi" w:hAnsiTheme="minorHAnsi" w:cstheme="minorHAnsi"/>
              <w:color w:val="auto"/>
              <w:spacing w:val="0"/>
              <w:u w:val="single"/>
            </w:rPr>
          </w:pPr>
        </w:p>
        <w:p w14:paraId="0B4BD7E4" w14:textId="532719E8" w:rsidR="009A7CBC" w:rsidRPr="00F21EF8" w:rsidRDefault="009A7CBC" w:rsidP="000E1FF7">
          <w:pPr>
            <w:spacing w:line="240" w:lineRule="auto"/>
            <w:rPr>
              <w:b/>
              <w:bCs/>
              <w:sz w:val="24"/>
              <w:szCs w:val="24"/>
            </w:rPr>
          </w:pPr>
          <w:r w:rsidRPr="00F21EF8">
            <w:rPr>
              <w:b/>
              <w:bCs/>
              <w:sz w:val="24"/>
              <w:szCs w:val="24"/>
            </w:rPr>
            <w:t>Utetid</w:t>
          </w:r>
          <w:r w:rsidR="00D31E9B" w:rsidRPr="00F21EF8">
            <w:rPr>
              <w:b/>
              <w:bCs/>
              <w:sz w:val="24"/>
              <w:szCs w:val="24"/>
            </w:rPr>
            <w:t xml:space="preserve"> og turer</w:t>
          </w:r>
        </w:p>
        <w:p w14:paraId="206B3E3D" w14:textId="351ADD98" w:rsidR="00CB52DB" w:rsidRPr="000E1FF7" w:rsidRDefault="00CB52DB" w:rsidP="000E1FF7">
          <w:pPr>
            <w:spacing w:line="240" w:lineRule="auto"/>
            <w:rPr>
              <w:rFonts w:cstheme="minorHAnsi"/>
              <w:sz w:val="22"/>
              <w:szCs w:val="22"/>
            </w:rPr>
          </w:pPr>
          <w:r w:rsidRPr="000E1FF7">
            <w:rPr>
              <w:rFonts w:cstheme="minorHAnsi"/>
              <w:sz w:val="22"/>
              <w:szCs w:val="22"/>
            </w:rPr>
            <w:t xml:space="preserve">Vi prioriterer utetiden høyt og er ute hver dag i all slags vær året rundt og ser at det gir barna gode opplevelser og positiv energi. </w:t>
          </w:r>
          <w:r w:rsidR="00D31E9B" w:rsidRPr="000E1FF7">
            <w:rPr>
              <w:rFonts w:cstheme="minorHAnsi"/>
              <w:sz w:val="22"/>
              <w:szCs w:val="22"/>
            </w:rPr>
            <w:t xml:space="preserve">Sansemotorisk stimulering gjennom uteaktiviteter ute i naturen eller på barnehagens lekeområde, hjelper barna til å beherske kroppen og utvikle god motorisk kontroll. </w:t>
          </w:r>
          <w:r w:rsidR="00E60FF4" w:rsidRPr="000E1FF7">
            <w:rPr>
              <w:rFonts w:cstheme="minorHAnsi"/>
              <w:sz w:val="22"/>
              <w:szCs w:val="22"/>
            </w:rPr>
            <w:t>Barn med g</w:t>
          </w:r>
          <w:r w:rsidR="00D31E9B" w:rsidRPr="000E1FF7">
            <w:rPr>
              <w:rFonts w:cstheme="minorHAnsi"/>
              <w:sz w:val="22"/>
              <w:szCs w:val="22"/>
            </w:rPr>
            <w:t xml:space="preserve">od motorisk kontroll </w:t>
          </w:r>
          <w:r w:rsidR="00E60FF4" w:rsidRPr="000E1FF7">
            <w:rPr>
              <w:rFonts w:cstheme="minorHAnsi"/>
              <w:sz w:val="22"/>
              <w:szCs w:val="22"/>
            </w:rPr>
            <w:t>utvikler</w:t>
          </w:r>
          <w:r w:rsidR="00D31E9B" w:rsidRPr="000E1FF7">
            <w:rPr>
              <w:rFonts w:cstheme="minorHAnsi"/>
              <w:sz w:val="22"/>
              <w:szCs w:val="22"/>
            </w:rPr>
            <w:t xml:space="preserve"> en bedre </w:t>
          </w:r>
          <w:r w:rsidR="00E60FF4" w:rsidRPr="000E1FF7">
            <w:rPr>
              <w:rFonts w:cstheme="minorHAnsi"/>
              <w:sz w:val="22"/>
              <w:szCs w:val="22"/>
            </w:rPr>
            <w:t xml:space="preserve">selvfølelse, </w:t>
          </w:r>
          <w:r w:rsidRPr="000E1FF7">
            <w:rPr>
              <w:rFonts w:cstheme="minorHAnsi"/>
              <w:sz w:val="22"/>
              <w:szCs w:val="22"/>
            </w:rPr>
            <w:t>får en bedre</w:t>
          </w:r>
          <w:r w:rsidR="00E60FF4" w:rsidRPr="000E1FF7">
            <w:rPr>
              <w:rFonts w:cstheme="minorHAnsi"/>
              <w:sz w:val="22"/>
              <w:szCs w:val="22"/>
            </w:rPr>
            <w:t xml:space="preserve"> </w:t>
          </w:r>
          <w:r w:rsidR="00D31E9B" w:rsidRPr="000E1FF7">
            <w:rPr>
              <w:rFonts w:cstheme="minorHAnsi"/>
              <w:sz w:val="22"/>
              <w:szCs w:val="22"/>
            </w:rPr>
            <w:t>hverdag</w:t>
          </w:r>
          <w:r w:rsidR="00CF55ED" w:rsidRPr="000E1FF7">
            <w:rPr>
              <w:rFonts w:cstheme="minorHAnsi"/>
              <w:sz w:val="22"/>
              <w:szCs w:val="22"/>
            </w:rPr>
            <w:t>,</w:t>
          </w:r>
          <w:r w:rsidR="00D31E9B" w:rsidRPr="000E1FF7">
            <w:rPr>
              <w:rFonts w:cstheme="minorHAnsi"/>
              <w:sz w:val="22"/>
              <w:szCs w:val="22"/>
            </w:rPr>
            <w:t xml:space="preserve"> </w:t>
          </w:r>
          <w:r w:rsidRPr="000E1FF7">
            <w:rPr>
              <w:rFonts w:cstheme="minorHAnsi"/>
              <w:sz w:val="22"/>
              <w:szCs w:val="22"/>
            </w:rPr>
            <w:t>har mer tro på egne krefter</w:t>
          </w:r>
          <w:r w:rsidR="00D31E9B" w:rsidRPr="000E1FF7">
            <w:rPr>
              <w:rFonts w:cstheme="minorHAnsi"/>
              <w:sz w:val="22"/>
              <w:szCs w:val="22"/>
            </w:rPr>
            <w:t xml:space="preserve"> </w:t>
          </w:r>
          <w:r w:rsidR="00CF55ED" w:rsidRPr="000E1FF7">
            <w:rPr>
              <w:rFonts w:cstheme="minorHAnsi"/>
              <w:sz w:val="22"/>
              <w:szCs w:val="22"/>
            </w:rPr>
            <w:t>og</w:t>
          </w:r>
          <w:r w:rsidR="00D31E9B" w:rsidRPr="000E1FF7">
            <w:rPr>
              <w:rFonts w:cstheme="minorHAnsi"/>
              <w:sz w:val="22"/>
              <w:szCs w:val="22"/>
            </w:rPr>
            <w:t xml:space="preserve"> flere mestringsopplevelser. </w:t>
          </w:r>
        </w:p>
        <w:p w14:paraId="13E0DD6A" w14:textId="77777777" w:rsidR="00CB52DB" w:rsidRPr="000E1FF7" w:rsidRDefault="00CB52DB" w:rsidP="000E1FF7">
          <w:pPr>
            <w:spacing w:line="240" w:lineRule="auto"/>
            <w:rPr>
              <w:rFonts w:cstheme="minorHAnsi"/>
              <w:sz w:val="22"/>
              <w:szCs w:val="22"/>
            </w:rPr>
          </w:pPr>
        </w:p>
        <w:p w14:paraId="1C2D2251" w14:textId="2012A552" w:rsidR="000E1FF7" w:rsidRPr="000E1FF7" w:rsidRDefault="00024C91" w:rsidP="000E1FF7">
          <w:pPr>
            <w:spacing w:line="240" w:lineRule="auto"/>
            <w:rPr>
              <w:rFonts w:cstheme="minorHAnsi"/>
              <w:sz w:val="22"/>
              <w:szCs w:val="22"/>
            </w:rPr>
          </w:pPr>
          <w:r>
            <w:rPr>
              <w:rFonts w:cstheme="minorHAnsi"/>
              <w:sz w:val="22"/>
              <w:szCs w:val="22"/>
            </w:rPr>
            <w:lastRenderedPageBreak/>
            <w:t>Vi</w:t>
          </w:r>
          <w:r w:rsidR="00CB52DB" w:rsidRPr="000E1FF7">
            <w:rPr>
              <w:rFonts w:cstheme="minorHAnsi"/>
              <w:sz w:val="22"/>
              <w:szCs w:val="22"/>
            </w:rPr>
            <w:t xml:space="preserve"> tilstreber at alle barna</w:t>
          </w:r>
          <w:r w:rsidR="00325CB7" w:rsidRPr="000E1FF7">
            <w:rPr>
              <w:rFonts w:cstheme="minorHAnsi"/>
              <w:sz w:val="22"/>
              <w:szCs w:val="22"/>
            </w:rPr>
            <w:t xml:space="preserve"> i snitt</w:t>
          </w:r>
          <w:r w:rsidR="00CB52DB" w:rsidRPr="000E1FF7">
            <w:rPr>
              <w:rFonts w:cstheme="minorHAnsi"/>
              <w:sz w:val="22"/>
              <w:szCs w:val="22"/>
            </w:rPr>
            <w:t xml:space="preserve"> får dra</w:t>
          </w:r>
          <w:r w:rsidR="00D31E9B" w:rsidRPr="000E1FF7">
            <w:rPr>
              <w:rFonts w:cstheme="minorHAnsi"/>
              <w:sz w:val="22"/>
              <w:szCs w:val="22"/>
            </w:rPr>
            <w:t xml:space="preserve"> på tur utenfor barnehagens område</w:t>
          </w:r>
          <w:r w:rsidR="00882B00">
            <w:rPr>
              <w:rFonts w:cstheme="minorHAnsi"/>
              <w:sz w:val="22"/>
              <w:szCs w:val="22"/>
            </w:rPr>
            <w:t xml:space="preserve"> minst</w:t>
          </w:r>
          <w:r w:rsidR="00D31E9B" w:rsidRPr="000E1FF7">
            <w:rPr>
              <w:rFonts w:cstheme="minorHAnsi"/>
              <w:sz w:val="22"/>
              <w:szCs w:val="22"/>
            </w:rPr>
            <w:t xml:space="preserve"> en dag i uka</w:t>
          </w:r>
          <w:r w:rsidR="009A7CBC" w:rsidRPr="000E1FF7">
            <w:rPr>
              <w:rFonts w:cstheme="minorHAnsi"/>
              <w:sz w:val="22"/>
              <w:szCs w:val="22"/>
            </w:rPr>
            <w:t>. Målet med turene er først og fremst</w:t>
          </w:r>
          <w:r w:rsidR="00D31E9B" w:rsidRPr="000E1FF7">
            <w:rPr>
              <w:rFonts w:cstheme="minorHAnsi"/>
              <w:sz w:val="22"/>
              <w:szCs w:val="22"/>
            </w:rPr>
            <w:t xml:space="preserve"> å bli kjent med o</w:t>
          </w:r>
          <w:r w:rsidR="00E60FF4" w:rsidRPr="000E1FF7">
            <w:rPr>
              <w:rFonts w:cstheme="minorHAnsi"/>
              <w:sz w:val="22"/>
              <w:szCs w:val="22"/>
            </w:rPr>
            <w:t>g trygg i nærmiljøet</w:t>
          </w:r>
          <w:r w:rsidR="00325CB7" w:rsidRPr="000E1FF7">
            <w:rPr>
              <w:rFonts w:cstheme="minorHAnsi"/>
              <w:sz w:val="22"/>
              <w:szCs w:val="22"/>
            </w:rPr>
            <w:t>.</w:t>
          </w:r>
          <w:r w:rsidR="00E60FF4" w:rsidRPr="000E1FF7">
            <w:rPr>
              <w:rFonts w:cstheme="minorHAnsi"/>
              <w:sz w:val="22"/>
              <w:szCs w:val="22"/>
            </w:rPr>
            <w:t xml:space="preserve"> </w:t>
          </w:r>
          <w:r w:rsidR="00325CB7" w:rsidRPr="000E1FF7">
            <w:rPr>
              <w:rFonts w:cstheme="minorHAnsi"/>
              <w:sz w:val="22"/>
              <w:szCs w:val="22"/>
            </w:rPr>
            <w:t>E</w:t>
          </w:r>
          <w:r w:rsidR="00E60FF4" w:rsidRPr="000E1FF7">
            <w:rPr>
              <w:rFonts w:cstheme="minorHAnsi"/>
              <w:sz w:val="22"/>
              <w:szCs w:val="22"/>
            </w:rPr>
            <w:t>tter hvert utvide</w:t>
          </w:r>
          <w:r w:rsidR="00325CB7" w:rsidRPr="000E1FF7">
            <w:rPr>
              <w:rFonts w:cstheme="minorHAnsi"/>
              <w:sz w:val="22"/>
              <w:szCs w:val="22"/>
            </w:rPr>
            <w:t>r</w:t>
          </w:r>
          <w:r w:rsidR="00E60FF4" w:rsidRPr="000E1FF7">
            <w:rPr>
              <w:rFonts w:cstheme="minorHAnsi"/>
              <w:sz w:val="22"/>
              <w:szCs w:val="22"/>
            </w:rPr>
            <w:t xml:space="preserve"> </w:t>
          </w:r>
          <w:r w:rsidR="00325CB7" w:rsidRPr="000E1FF7">
            <w:rPr>
              <w:rFonts w:cstheme="minorHAnsi"/>
              <w:sz w:val="22"/>
              <w:szCs w:val="22"/>
            </w:rPr>
            <w:t xml:space="preserve">vi </w:t>
          </w:r>
          <w:r w:rsidR="00E60FF4" w:rsidRPr="000E1FF7">
            <w:rPr>
              <w:rFonts w:cstheme="minorHAnsi"/>
              <w:sz w:val="22"/>
              <w:szCs w:val="22"/>
            </w:rPr>
            <w:t>horisonten</w:t>
          </w:r>
          <w:r w:rsidR="00325CB7" w:rsidRPr="000E1FF7">
            <w:rPr>
              <w:rFonts w:cstheme="minorHAnsi"/>
              <w:sz w:val="22"/>
              <w:szCs w:val="22"/>
            </w:rPr>
            <w:t xml:space="preserve"> </w:t>
          </w:r>
          <w:r w:rsidR="0005723E" w:rsidRPr="000E1FF7">
            <w:rPr>
              <w:rFonts w:cstheme="minorHAnsi"/>
              <w:sz w:val="22"/>
              <w:szCs w:val="22"/>
            </w:rPr>
            <w:t>slik at</w:t>
          </w:r>
          <w:r w:rsidR="00325CB7" w:rsidRPr="000E1FF7">
            <w:rPr>
              <w:rFonts w:cstheme="minorHAnsi"/>
              <w:sz w:val="22"/>
              <w:szCs w:val="22"/>
            </w:rPr>
            <w:t xml:space="preserve"> barna </w:t>
          </w:r>
          <w:r w:rsidR="00E60FF4" w:rsidRPr="000E1FF7">
            <w:rPr>
              <w:rFonts w:cstheme="minorHAnsi"/>
              <w:sz w:val="22"/>
              <w:szCs w:val="22"/>
            </w:rPr>
            <w:t>få</w:t>
          </w:r>
          <w:r w:rsidR="0005723E" w:rsidRPr="000E1FF7">
            <w:rPr>
              <w:rFonts w:cstheme="minorHAnsi"/>
              <w:sz w:val="22"/>
              <w:szCs w:val="22"/>
            </w:rPr>
            <w:t>r</w:t>
          </w:r>
          <w:r w:rsidR="00E60FF4" w:rsidRPr="000E1FF7">
            <w:rPr>
              <w:rFonts w:cstheme="minorHAnsi"/>
              <w:sz w:val="22"/>
              <w:szCs w:val="22"/>
            </w:rPr>
            <w:t xml:space="preserve"> nye utfordringer</w:t>
          </w:r>
          <w:r w:rsidR="0005723E" w:rsidRPr="000E1FF7">
            <w:rPr>
              <w:rFonts w:cstheme="minorHAnsi"/>
              <w:sz w:val="22"/>
              <w:szCs w:val="22"/>
            </w:rPr>
            <w:t xml:space="preserve">, stimulert </w:t>
          </w:r>
          <w:r w:rsidR="00E60FF4" w:rsidRPr="000E1FF7">
            <w:rPr>
              <w:rFonts w:cstheme="minorHAnsi"/>
              <w:sz w:val="22"/>
              <w:szCs w:val="22"/>
            </w:rPr>
            <w:t xml:space="preserve">utforskertrangen, nysgjerrigheten og kreativiteten. </w:t>
          </w:r>
          <w:r w:rsidR="009A7CBC" w:rsidRPr="000E1FF7">
            <w:rPr>
              <w:rFonts w:cstheme="minorHAnsi"/>
              <w:sz w:val="22"/>
              <w:szCs w:val="22"/>
            </w:rPr>
            <w:t xml:space="preserve"> </w:t>
          </w:r>
          <w:r w:rsidR="00E60FF4" w:rsidRPr="000E1FF7">
            <w:rPr>
              <w:rFonts w:cstheme="minorHAnsi"/>
              <w:sz w:val="22"/>
              <w:szCs w:val="22"/>
            </w:rPr>
            <w:t xml:space="preserve">Barna får </w:t>
          </w:r>
          <w:r w:rsidR="00CB52DB" w:rsidRPr="000E1FF7">
            <w:rPr>
              <w:rFonts w:cstheme="minorHAnsi"/>
              <w:sz w:val="22"/>
              <w:szCs w:val="22"/>
            </w:rPr>
            <w:t>også trent</w:t>
          </w:r>
          <w:r w:rsidR="00E60FF4" w:rsidRPr="000E1FF7">
            <w:rPr>
              <w:rFonts w:cstheme="minorHAnsi"/>
              <w:sz w:val="22"/>
              <w:szCs w:val="22"/>
            </w:rPr>
            <w:t xml:space="preserve"> på det å ta vare på hverandre, gå i rekke, trafikksikkerhet, reise med buss</w:t>
          </w:r>
          <w:r w:rsidR="00CB52DB" w:rsidRPr="000E1FF7">
            <w:rPr>
              <w:rFonts w:cstheme="minorHAnsi"/>
              <w:sz w:val="22"/>
              <w:szCs w:val="22"/>
            </w:rPr>
            <w:t>, ta hensyn til andre</w:t>
          </w:r>
          <w:r w:rsidR="00E60FF4" w:rsidRPr="000E1FF7">
            <w:rPr>
              <w:rFonts w:cstheme="minorHAnsi"/>
              <w:sz w:val="22"/>
              <w:szCs w:val="22"/>
            </w:rPr>
            <w:t xml:space="preserve"> mm.</w:t>
          </w:r>
        </w:p>
        <w:p w14:paraId="15E852D4" w14:textId="7077336C" w:rsidR="009A7CBC" w:rsidRPr="00F21EF8" w:rsidRDefault="009A7CBC" w:rsidP="000E1FF7">
          <w:pPr>
            <w:spacing w:line="240" w:lineRule="auto"/>
            <w:rPr>
              <w:b/>
              <w:bCs/>
              <w:sz w:val="24"/>
              <w:szCs w:val="24"/>
            </w:rPr>
          </w:pPr>
          <w:r w:rsidRPr="00F21EF8">
            <w:rPr>
              <w:b/>
              <w:bCs/>
              <w:sz w:val="24"/>
              <w:szCs w:val="24"/>
            </w:rPr>
            <w:t>Ute</w:t>
          </w:r>
          <w:r w:rsidR="001400BF">
            <w:rPr>
              <w:b/>
              <w:bCs/>
              <w:sz w:val="24"/>
              <w:szCs w:val="24"/>
            </w:rPr>
            <w:t>dager</w:t>
          </w:r>
        </w:p>
        <w:p w14:paraId="0CBE5168" w14:textId="0575E73A" w:rsidR="009A7CBC" w:rsidRPr="000E1FF7" w:rsidRDefault="0005723E" w:rsidP="000E1FF7">
          <w:pPr>
            <w:spacing w:line="240" w:lineRule="auto"/>
            <w:rPr>
              <w:rFonts w:cstheme="minorHAnsi"/>
              <w:sz w:val="22"/>
              <w:szCs w:val="22"/>
            </w:rPr>
          </w:pPr>
          <w:r w:rsidRPr="000E1FF7">
            <w:rPr>
              <w:rFonts w:cstheme="minorHAnsi"/>
              <w:sz w:val="22"/>
              <w:szCs w:val="22"/>
            </w:rPr>
            <w:t>Vi har som mål å gjennomføre</w:t>
          </w:r>
          <w:r w:rsidR="009A7CBC" w:rsidRPr="000E1FF7">
            <w:rPr>
              <w:rFonts w:cstheme="minorHAnsi"/>
              <w:sz w:val="22"/>
              <w:szCs w:val="22"/>
            </w:rPr>
            <w:t xml:space="preserve"> </w:t>
          </w:r>
          <w:r w:rsidR="001400BF">
            <w:rPr>
              <w:rFonts w:cstheme="minorHAnsi"/>
              <w:sz w:val="22"/>
              <w:szCs w:val="22"/>
            </w:rPr>
            <w:t>flere utedager</w:t>
          </w:r>
          <w:r w:rsidR="00563D2C">
            <w:rPr>
              <w:rFonts w:cstheme="minorHAnsi"/>
              <w:sz w:val="22"/>
              <w:szCs w:val="22"/>
            </w:rPr>
            <w:t xml:space="preserve">/uker </w:t>
          </w:r>
          <w:r w:rsidR="009A7CBC" w:rsidRPr="000E1FF7">
            <w:rPr>
              <w:rFonts w:cstheme="minorHAnsi"/>
              <w:sz w:val="22"/>
              <w:szCs w:val="22"/>
            </w:rPr>
            <w:t>i løpet av året</w:t>
          </w:r>
          <w:r w:rsidRPr="000E1FF7">
            <w:rPr>
              <w:rFonts w:cstheme="minorHAnsi"/>
              <w:sz w:val="22"/>
              <w:szCs w:val="22"/>
            </w:rPr>
            <w:t xml:space="preserve"> for de eldste barna</w:t>
          </w:r>
          <w:r w:rsidR="00721BAE" w:rsidRPr="000E1FF7">
            <w:rPr>
              <w:rFonts w:cstheme="minorHAnsi"/>
              <w:sz w:val="22"/>
              <w:szCs w:val="22"/>
            </w:rPr>
            <w:t>;</w:t>
          </w:r>
          <w:r w:rsidR="009A7CBC" w:rsidRPr="000E1FF7">
            <w:rPr>
              <w:rFonts w:cstheme="minorHAnsi"/>
              <w:sz w:val="22"/>
              <w:szCs w:val="22"/>
            </w:rPr>
            <w:t xml:space="preserve"> </w:t>
          </w:r>
          <w:r w:rsidR="001B175A">
            <w:rPr>
              <w:rFonts w:cstheme="minorHAnsi"/>
              <w:sz w:val="22"/>
              <w:szCs w:val="22"/>
            </w:rPr>
            <w:t xml:space="preserve">Vi </w:t>
          </w:r>
          <w:r w:rsidR="00CB52DB" w:rsidRPr="000E1FF7">
            <w:rPr>
              <w:rFonts w:cstheme="minorHAnsi"/>
              <w:sz w:val="22"/>
              <w:szCs w:val="22"/>
            </w:rPr>
            <w:t>er da i skogen eller nede ved stranden avhengig av årstid</w:t>
          </w:r>
          <w:r w:rsidR="002F77FF" w:rsidRPr="000E1FF7">
            <w:rPr>
              <w:rFonts w:cstheme="minorHAnsi"/>
              <w:sz w:val="22"/>
              <w:szCs w:val="22"/>
            </w:rPr>
            <w:t xml:space="preserve">. </w:t>
          </w:r>
          <w:r w:rsidR="009A7CBC" w:rsidRPr="000E1FF7">
            <w:rPr>
              <w:rFonts w:cstheme="minorHAnsi"/>
              <w:sz w:val="22"/>
              <w:szCs w:val="22"/>
            </w:rPr>
            <w:t>Vi setter opp lavvo</w:t>
          </w:r>
          <w:r w:rsidRPr="000E1FF7">
            <w:rPr>
              <w:rFonts w:cstheme="minorHAnsi"/>
              <w:sz w:val="22"/>
              <w:szCs w:val="22"/>
            </w:rPr>
            <w:t xml:space="preserve">, </w:t>
          </w:r>
          <w:r w:rsidR="009A7CBC" w:rsidRPr="000E1FF7">
            <w:rPr>
              <w:rFonts w:cstheme="minorHAnsi"/>
              <w:sz w:val="22"/>
              <w:szCs w:val="22"/>
            </w:rPr>
            <w:t>er ute hele dagen</w:t>
          </w:r>
          <w:r w:rsidR="002F77FF" w:rsidRPr="000E1FF7">
            <w:rPr>
              <w:rFonts w:cstheme="minorHAnsi"/>
              <w:sz w:val="22"/>
              <w:szCs w:val="22"/>
            </w:rPr>
            <w:t xml:space="preserve"> og i </w:t>
          </w:r>
          <w:r w:rsidR="00721BAE" w:rsidRPr="000E1FF7">
            <w:rPr>
              <w:rFonts w:cstheme="minorHAnsi"/>
              <w:sz w:val="22"/>
              <w:szCs w:val="22"/>
            </w:rPr>
            <w:t>ute</w:t>
          </w:r>
          <w:r w:rsidR="001B175A">
            <w:rPr>
              <w:rFonts w:cstheme="minorHAnsi"/>
              <w:sz w:val="22"/>
              <w:szCs w:val="22"/>
            </w:rPr>
            <w:t>dagene</w:t>
          </w:r>
          <w:r w:rsidR="00285D42">
            <w:rPr>
              <w:rFonts w:cstheme="minorHAnsi"/>
              <w:sz w:val="22"/>
              <w:szCs w:val="22"/>
            </w:rPr>
            <w:t>/ukene</w:t>
          </w:r>
          <w:r w:rsidR="002F77FF" w:rsidRPr="000E1FF7">
            <w:rPr>
              <w:rFonts w:cstheme="minorHAnsi"/>
              <w:sz w:val="22"/>
              <w:szCs w:val="22"/>
            </w:rPr>
            <w:t xml:space="preserve"> leveres og hentes barna der vi er.</w:t>
          </w:r>
          <w:r w:rsidR="009A7CBC" w:rsidRPr="000E1FF7">
            <w:rPr>
              <w:rFonts w:cstheme="minorHAnsi"/>
              <w:sz w:val="22"/>
              <w:szCs w:val="22"/>
            </w:rPr>
            <w:t xml:space="preserve"> </w:t>
          </w:r>
        </w:p>
        <w:p w14:paraId="03E93E01" w14:textId="0EA879DD" w:rsidR="00325CB7" w:rsidRDefault="009A7CBC" w:rsidP="000E1FF7">
          <w:pPr>
            <w:spacing w:line="240" w:lineRule="auto"/>
            <w:rPr>
              <w:rFonts w:cstheme="minorHAnsi"/>
              <w:sz w:val="22"/>
              <w:szCs w:val="22"/>
            </w:rPr>
          </w:pPr>
          <w:r w:rsidRPr="000E1FF7">
            <w:rPr>
              <w:rFonts w:cstheme="minorHAnsi"/>
              <w:sz w:val="22"/>
              <w:szCs w:val="22"/>
            </w:rPr>
            <w:t>De yngste barna har utedager i barnehagen eller de deltar noen av dagene sammen med de eldste barna. Etter hvert som barna blir eldre økes antall utedager</w:t>
          </w:r>
          <w:r w:rsidR="009C1323" w:rsidRPr="000E1FF7">
            <w:rPr>
              <w:rFonts w:cstheme="minorHAnsi"/>
              <w:sz w:val="22"/>
              <w:szCs w:val="22"/>
            </w:rPr>
            <w:t>.</w:t>
          </w:r>
        </w:p>
        <w:p w14:paraId="20A2573B" w14:textId="77777777" w:rsidR="000E1FF7" w:rsidRPr="000E1FF7" w:rsidRDefault="000E1FF7" w:rsidP="000E1FF7">
          <w:pPr>
            <w:spacing w:line="240" w:lineRule="auto"/>
            <w:rPr>
              <w:rFonts w:cstheme="minorHAnsi"/>
              <w:sz w:val="22"/>
              <w:szCs w:val="22"/>
            </w:rPr>
          </w:pPr>
        </w:p>
        <w:p w14:paraId="0003506A" w14:textId="77777777" w:rsidR="009A7CBC" w:rsidRPr="008C18CB" w:rsidRDefault="009A7CBC" w:rsidP="6E081EB9">
          <w:pPr>
            <w:pStyle w:val="Overskrift2"/>
            <w:rPr>
              <w:rFonts w:asciiTheme="minorHAnsi" w:hAnsiTheme="minorHAnsi" w:cstheme="minorBidi"/>
            </w:rPr>
          </w:pPr>
          <w:bookmarkStart w:id="15" w:name="_Toc143250261"/>
          <w:r w:rsidRPr="6E081EB9">
            <w:rPr>
              <w:rFonts w:asciiTheme="minorHAnsi" w:hAnsiTheme="minorHAnsi" w:cstheme="minorBidi"/>
            </w:rPr>
            <w:t>Ny i barnehagen</w:t>
          </w:r>
          <w:bookmarkEnd w:id="15"/>
        </w:p>
        <w:p w14:paraId="751DC195" w14:textId="4ECE1570" w:rsidR="000E1FF7" w:rsidRPr="000E1FF7" w:rsidRDefault="00812019" w:rsidP="000E1FF7">
          <w:pPr>
            <w:spacing w:line="240" w:lineRule="auto"/>
            <w:rPr>
              <w:sz w:val="22"/>
              <w:szCs w:val="22"/>
            </w:rPr>
          </w:pPr>
          <w:r>
            <w:rPr>
              <w:sz w:val="22"/>
              <w:szCs w:val="22"/>
            </w:rPr>
            <w:t>På våren har vi foreldremøte for nye foreldre</w:t>
          </w:r>
          <w:r w:rsidR="004D4D9D">
            <w:rPr>
              <w:sz w:val="22"/>
              <w:szCs w:val="22"/>
            </w:rPr>
            <w:t xml:space="preserve"> i tillegg til flere besøksdager på småbarn for at barn, foreldre og ansatte blir bedre kjent.</w:t>
          </w:r>
          <w:r w:rsidR="00874B1C">
            <w:rPr>
              <w:sz w:val="22"/>
              <w:szCs w:val="22"/>
            </w:rPr>
            <w:t xml:space="preserve"> </w:t>
          </w:r>
          <w:r w:rsidR="00EB0601">
            <w:rPr>
              <w:sz w:val="22"/>
              <w:szCs w:val="22"/>
            </w:rPr>
            <w:t>For b</w:t>
          </w:r>
          <w:r w:rsidR="00874B1C">
            <w:rPr>
              <w:sz w:val="22"/>
              <w:szCs w:val="22"/>
            </w:rPr>
            <w:t xml:space="preserve">arna som begynner på </w:t>
          </w:r>
          <w:proofErr w:type="spellStart"/>
          <w:r w:rsidR="00874B1C">
            <w:rPr>
              <w:sz w:val="22"/>
              <w:szCs w:val="22"/>
            </w:rPr>
            <w:t>storbarn</w:t>
          </w:r>
          <w:proofErr w:type="spellEnd"/>
          <w:r w:rsidR="00874B1C">
            <w:rPr>
              <w:sz w:val="22"/>
              <w:szCs w:val="22"/>
            </w:rPr>
            <w:t xml:space="preserve"> </w:t>
          </w:r>
          <w:r w:rsidR="00EB0601">
            <w:rPr>
              <w:sz w:val="22"/>
              <w:szCs w:val="22"/>
            </w:rPr>
            <w:t xml:space="preserve">avtales det besøk </w:t>
          </w:r>
          <w:r w:rsidR="00CE20C1">
            <w:rPr>
              <w:sz w:val="22"/>
              <w:szCs w:val="22"/>
            </w:rPr>
            <w:t>med</w:t>
          </w:r>
          <w:r w:rsidR="00EB0601">
            <w:rPr>
              <w:sz w:val="22"/>
              <w:szCs w:val="22"/>
            </w:rPr>
            <w:t xml:space="preserve"> avdelingen</w:t>
          </w:r>
          <w:r w:rsidR="00CE20C1">
            <w:rPr>
              <w:sz w:val="22"/>
              <w:szCs w:val="22"/>
            </w:rPr>
            <w:t>.</w:t>
          </w:r>
          <w:r w:rsidR="004D4D9D">
            <w:rPr>
              <w:sz w:val="22"/>
              <w:szCs w:val="22"/>
            </w:rPr>
            <w:t xml:space="preserve"> </w:t>
          </w:r>
          <w:r w:rsidR="00881E45" w:rsidRPr="000E1FF7">
            <w:rPr>
              <w:sz w:val="22"/>
              <w:szCs w:val="22"/>
            </w:rPr>
            <w:t xml:space="preserve">For å gi en trygg og god start for barnet i barnehagen vil primærkontakten være ekstra tett på </w:t>
          </w:r>
          <w:r w:rsidR="00325CB7" w:rsidRPr="000E1FF7">
            <w:rPr>
              <w:sz w:val="22"/>
              <w:szCs w:val="22"/>
            </w:rPr>
            <w:t>den første tiden.</w:t>
          </w:r>
          <w:r w:rsidR="00881E45" w:rsidRPr="000E1FF7">
            <w:rPr>
              <w:sz w:val="22"/>
              <w:szCs w:val="22"/>
            </w:rPr>
            <w:t xml:space="preserve"> Noen </w:t>
          </w:r>
          <w:r w:rsidR="00325CB7" w:rsidRPr="000E1FF7">
            <w:rPr>
              <w:sz w:val="22"/>
              <w:szCs w:val="22"/>
            </w:rPr>
            <w:t xml:space="preserve">barn </w:t>
          </w:r>
          <w:r w:rsidR="00881E45" w:rsidRPr="000E1FF7">
            <w:rPr>
              <w:sz w:val="22"/>
              <w:szCs w:val="22"/>
            </w:rPr>
            <w:t xml:space="preserve">trenger lengre tid </w:t>
          </w:r>
          <w:r w:rsidR="00E969B1" w:rsidRPr="000E1FF7">
            <w:rPr>
              <w:sz w:val="22"/>
              <w:szCs w:val="22"/>
            </w:rPr>
            <w:t xml:space="preserve">enn andre </w:t>
          </w:r>
          <w:r w:rsidR="00325CB7" w:rsidRPr="000E1FF7">
            <w:rPr>
              <w:sz w:val="22"/>
              <w:szCs w:val="22"/>
            </w:rPr>
            <w:t>på</w:t>
          </w:r>
          <w:r w:rsidR="00881E45" w:rsidRPr="000E1FF7">
            <w:rPr>
              <w:sz w:val="22"/>
              <w:szCs w:val="22"/>
            </w:rPr>
            <w:t xml:space="preserve"> å bli trygg og finne roen i barnehagen. Det er derfor viktig at foreldre beregner god tid til oppstartsperioden og legger opp til </w:t>
          </w:r>
          <w:r w:rsidR="00325CB7" w:rsidRPr="000E1FF7">
            <w:rPr>
              <w:sz w:val="22"/>
              <w:szCs w:val="22"/>
            </w:rPr>
            <w:t>korte</w:t>
          </w:r>
          <w:r w:rsidR="00881E45" w:rsidRPr="000E1FF7">
            <w:rPr>
              <w:sz w:val="22"/>
              <w:szCs w:val="22"/>
            </w:rPr>
            <w:t xml:space="preserve"> dager i starten.</w:t>
          </w:r>
          <w:r w:rsidR="00E969B1" w:rsidRPr="000E1FF7">
            <w:rPr>
              <w:sz w:val="22"/>
              <w:szCs w:val="22"/>
            </w:rPr>
            <w:t xml:space="preserve"> Trygghet, stabilitet og kontinuitet er viktige stikkord for en god tilvenningsprosess.</w:t>
          </w:r>
        </w:p>
        <w:p w14:paraId="27F50700" w14:textId="449CEFAB" w:rsidR="00881E45" w:rsidRPr="00F21EF8" w:rsidRDefault="00881E45" w:rsidP="000E1FF7">
          <w:pPr>
            <w:spacing w:line="240" w:lineRule="auto"/>
            <w:rPr>
              <w:b/>
              <w:bCs/>
              <w:sz w:val="24"/>
              <w:szCs w:val="24"/>
            </w:rPr>
          </w:pPr>
          <w:r w:rsidRPr="00F21EF8">
            <w:rPr>
              <w:b/>
              <w:bCs/>
              <w:sz w:val="24"/>
              <w:szCs w:val="24"/>
            </w:rPr>
            <w:t>De yngste barna</w:t>
          </w:r>
        </w:p>
        <w:p w14:paraId="20DC9E49" w14:textId="400AC5DD" w:rsidR="00F21EF8" w:rsidRPr="000E1FF7" w:rsidRDefault="00881E45" w:rsidP="000E1FF7">
          <w:pPr>
            <w:spacing w:line="240" w:lineRule="auto"/>
            <w:rPr>
              <w:sz w:val="22"/>
              <w:szCs w:val="22"/>
            </w:rPr>
          </w:pPr>
          <w:r w:rsidRPr="000E1FF7">
            <w:rPr>
              <w:sz w:val="22"/>
              <w:szCs w:val="22"/>
            </w:rPr>
            <w:t xml:space="preserve">Den første tiden </w:t>
          </w:r>
          <w:r w:rsidR="00325CB7" w:rsidRPr="000E1FF7">
            <w:rPr>
              <w:sz w:val="22"/>
              <w:szCs w:val="22"/>
            </w:rPr>
            <w:t>må</w:t>
          </w:r>
          <w:r w:rsidRPr="000E1FF7">
            <w:rPr>
              <w:sz w:val="22"/>
              <w:szCs w:val="22"/>
            </w:rPr>
            <w:t xml:space="preserve"> en av foreldrene</w:t>
          </w:r>
          <w:r w:rsidR="00325CB7" w:rsidRPr="000E1FF7">
            <w:rPr>
              <w:sz w:val="22"/>
              <w:szCs w:val="22"/>
            </w:rPr>
            <w:t xml:space="preserve"> være</w:t>
          </w:r>
          <w:r w:rsidRPr="000E1FF7">
            <w:rPr>
              <w:sz w:val="22"/>
              <w:szCs w:val="22"/>
            </w:rPr>
            <w:t xml:space="preserve"> til</w:t>
          </w:r>
          <w:r w:rsidR="00325CB7" w:rsidRPr="000E1FF7">
            <w:rPr>
              <w:sz w:val="22"/>
              <w:szCs w:val="22"/>
            </w:rPr>
            <w:t xml:space="preserve"> </w:t>
          </w:r>
          <w:r w:rsidRPr="000E1FF7">
            <w:rPr>
              <w:sz w:val="22"/>
              <w:szCs w:val="22"/>
            </w:rPr>
            <w:t xml:space="preserve">stede i barnehagen sammen med barnet. Det er gjennom </w:t>
          </w:r>
          <w:r w:rsidR="00E969B1" w:rsidRPr="000E1FF7">
            <w:rPr>
              <w:sz w:val="22"/>
              <w:szCs w:val="22"/>
            </w:rPr>
            <w:t>foreldre</w:t>
          </w:r>
          <w:r w:rsidRPr="000E1FF7">
            <w:rPr>
              <w:sz w:val="22"/>
              <w:szCs w:val="22"/>
            </w:rPr>
            <w:t xml:space="preserve"> </w:t>
          </w:r>
          <w:r w:rsidR="00E969B1" w:rsidRPr="000E1FF7">
            <w:rPr>
              <w:sz w:val="22"/>
              <w:szCs w:val="22"/>
            </w:rPr>
            <w:t xml:space="preserve">at </w:t>
          </w:r>
          <w:r w:rsidRPr="000E1FF7">
            <w:rPr>
              <w:sz w:val="22"/>
              <w:szCs w:val="22"/>
            </w:rPr>
            <w:t xml:space="preserve">barnet etablerer kontakt med, og blir trygg på primærkontakten og de andre voksne i barnehagen. </w:t>
          </w:r>
          <w:r w:rsidR="00E969B1" w:rsidRPr="000E1FF7">
            <w:rPr>
              <w:sz w:val="22"/>
              <w:szCs w:val="22"/>
            </w:rPr>
            <w:t>De yngste barna</w:t>
          </w:r>
          <w:r w:rsidRPr="000E1FF7">
            <w:rPr>
              <w:sz w:val="22"/>
              <w:szCs w:val="22"/>
            </w:rPr>
            <w:t xml:space="preserve"> har</w:t>
          </w:r>
          <w:r w:rsidR="00E969B1" w:rsidRPr="000E1FF7">
            <w:rPr>
              <w:sz w:val="22"/>
              <w:szCs w:val="22"/>
            </w:rPr>
            <w:t xml:space="preserve"> </w:t>
          </w:r>
          <w:r w:rsidRPr="000E1FF7">
            <w:rPr>
              <w:sz w:val="22"/>
              <w:szCs w:val="22"/>
            </w:rPr>
            <w:t>ikke</w:t>
          </w:r>
          <w:r w:rsidR="00E969B1" w:rsidRPr="000E1FF7">
            <w:rPr>
              <w:sz w:val="22"/>
              <w:szCs w:val="22"/>
            </w:rPr>
            <w:t xml:space="preserve"> </w:t>
          </w:r>
          <w:r w:rsidR="0005723E" w:rsidRPr="000E1FF7">
            <w:rPr>
              <w:sz w:val="22"/>
              <w:szCs w:val="22"/>
            </w:rPr>
            <w:t xml:space="preserve">utviklet </w:t>
          </w:r>
          <w:r w:rsidR="00E969B1" w:rsidRPr="000E1FF7">
            <w:rPr>
              <w:sz w:val="22"/>
              <w:szCs w:val="22"/>
            </w:rPr>
            <w:t>så stort ordforråd</w:t>
          </w:r>
          <w:r w:rsidRPr="000E1FF7">
            <w:rPr>
              <w:sz w:val="22"/>
              <w:szCs w:val="22"/>
            </w:rPr>
            <w:t xml:space="preserve"> til å </w:t>
          </w:r>
          <w:r w:rsidR="00E969B1" w:rsidRPr="000E1FF7">
            <w:rPr>
              <w:sz w:val="22"/>
              <w:szCs w:val="22"/>
            </w:rPr>
            <w:t xml:space="preserve">kunne </w:t>
          </w:r>
          <w:r w:rsidRPr="000E1FF7">
            <w:rPr>
              <w:sz w:val="22"/>
              <w:szCs w:val="22"/>
            </w:rPr>
            <w:t>formidle hva de trenger</w:t>
          </w:r>
          <w:r w:rsidR="00E969B1" w:rsidRPr="000E1FF7">
            <w:rPr>
              <w:sz w:val="22"/>
              <w:szCs w:val="22"/>
            </w:rPr>
            <w:t>/ønsker</w:t>
          </w:r>
          <w:r w:rsidRPr="000E1FF7">
            <w:rPr>
              <w:sz w:val="22"/>
              <w:szCs w:val="22"/>
            </w:rPr>
            <w:t xml:space="preserve">, </w:t>
          </w:r>
          <w:r w:rsidR="0005723E" w:rsidRPr="000E1FF7">
            <w:rPr>
              <w:sz w:val="22"/>
              <w:szCs w:val="22"/>
            </w:rPr>
            <w:t>det krever at de voksne må</w:t>
          </w:r>
          <w:r w:rsidRPr="000E1FF7">
            <w:rPr>
              <w:sz w:val="22"/>
              <w:szCs w:val="22"/>
            </w:rPr>
            <w:t xml:space="preserve"> være ekstra tett på for å fange opp </w:t>
          </w:r>
          <w:r w:rsidR="0005723E" w:rsidRPr="000E1FF7">
            <w:rPr>
              <w:sz w:val="22"/>
              <w:szCs w:val="22"/>
            </w:rPr>
            <w:t>og forstå hva barnet forsøker å uttrykke gjennom kroppsspråk og mimikk</w:t>
          </w:r>
          <w:r w:rsidRPr="000E1FF7">
            <w:rPr>
              <w:sz w:val="22"/>
              <w:szCs w:val="22"/>
            </w:rPr>
            <w:t>.</w:t>
          </w:r>
          <w:r w:rsidR="00E969B1" w:rsidRPr="000E1FF7">
            <w:rPr>
              <w:sz w:val="22"/>
              <w:szCs w:val="22"/>
            </w:rPr>
            <w:t xml:space="preserve"> Her kan foreldre hjelpe oss med å tolke og forstå barnet og dets behov.</w:t>
          </w:r>
          <w:r w:rsidRPr="000E1FF7">
            <w:rPr>
              <w:sz w:val="22"/>
              <w:szCs w:val="22"/>
            </w:rPr>
            <w:t xml:space="preserve"> </w:t>
          </w:r>
        </w:p>
        <w:p w14:paraId="10C30B82" w14:textId="53A3411F" w:rsidR="009A7CBC" w:rsidRPr="00F21EF8" w:rsidRDefault="009A7CBC" w:rsidP="000E1FF7">
          <w:pPr>
            <w:spacing w:line="240" w:lineRule="auto"/>
            <w:rPr>
              <w:b/>
              <w:bCs/>
              <w:sz w:val="24"/>
              <w:szCs w:val="24"/>
            </w:rPr>
          </w:pPr>
          <w:r w:rsidRPr="00F21EF8">
            <w:rPr>
              <w:b/>
              <w:bCs/>
              <w:sz w:val="24"/>
              <w:szCs w:val="24"/>
            </w:rPr>
            <w:t xml:space="preserve">De eldre </w:t>
          </w:r>
          <w:r w:rsidR="00C76398" w:rsidRPr="00F21EF8">
            <w:rPr>
              <w:b/>
              <w:bCs/>
              <w:sz w:val="24"/>
              <w:szCs w:val="24"/>
            </w:rPr>
            <w:t>barna</w:t>
          </w:r>
        </w:p>
        <w:p w14:paraId="5B788E44" w14:textId="34EAFB57" w:rsidR="00E969B1" w:rsidRDefault="009A7CBC" w:rsidP="000E1FF7">
          <w:pPr>
            <w:spacing w:line="240" w:lineRule="auto"/>
            <w:rPr>
              <w:sz w:val="22"/>
              <w:szCs w:val="22"/>
            </w:rPr>
          </w:pPr>
          <w:r w:rsidRPr="000E1FF7">
            <w:rPr>
              <w:sz w:val="22"/>
              <w:szCs w:val="22"/>
            </w:rPr>
            <w:t xml:space="preserve">Også de eldste barna trenger tid til å venne seg til en ny </w:t>
          </w:r>
          <w:r w:rsidR="00C76398" w:rsidRPr="000E1FF7">
            <w:rPr>
              <w:sz w:val="22"/>
              <w:szCs w:val="22"/>
            </w:rPr>
            <w:t>barnehage, barnegruppe</w:t>
          </w:r>
          <w:r w:rsidRPr="000E1FF7">
            <w:rPr>
              <w:sz w:val="22"/>
              <w:szCs w:val="22"/>
            </w:rPr>
            <w:t xml:space="preserve"> </w:t>
          </w:r>
          <w:r w:rsidR="003E11D7" w:rsidRPr="000E1FF7">
            <w:rPr>
              <w:sz w:val="22"/>
              <w:szCs w:val="22"/>
            </w:rPr>
            <w:t xml:space="preserve">og </w:t>
          </w:r>
          <w:r w:rsidR="00C76398" w:rsidRPr="000E1FF7">
            <w:rPr>
              <w:sz w:val="22"/>
              <w:szCs w:val="22"/>
            </w:rPr>
            <w:t>voksne</w:t>
          </w:r>
          <w:r w:rsidRPr="000E1FF7">
            <w:rPr>
              <w:sz w:val="22"/>
              <w:szCs w:val="22"/>
            </w:rPr>
            <w:t xml:space="preserve">. Den første tiden vil barnet tilbringe mye tid sammen med primærkontakten. Under oppstartsamtalen avtaler primærkontakten og foreldre hvordan tilvenningen i barnehagen skal være. </w:t>
          </w:r>
        </w:p>
        <w:p w14:paraId="35B9113F" w14:textId="77777777" w:rsidR="00F21EF8" w:rsidRPr="000E1FF7" w:rsidRDefault="00F21EF8" w:rsidP="000E1FF7">
          <w:pPr>
            <w:spacing w:line="240" w:lineRule="auto"/>
            <w:rPr>
              <w:sz w:val="22"/>
              <w:szCs w:val="22"/>
            </w:rPr>
          </w:pPr>
        </w:p>
        <w:p w14:paraId="13B6ACC2" w14:textId="77777777" w:rsidR="009A7CBC" w:rsidRPr="008C18CB" w:rsidRDefault="009A7CBC" w:rsidP="6E081EB9">
          <w:pPr>
            <w:pStyle w:val="Overskrift2"/>
            <w:rPr>
              <w:rFonts w:asciiTheme="minorHAnsi" w:hAnsiTheme="minorHAnsi" w:cstheme="minorBidi"/>
            </w:rPr>
          </w:pPr>
          <w:bookmarkStart w:id="16" w:name="_Toc143250262"/>
          <w:r w:rsidRPr="6E081EB9">
            <w:rPr>
              <w:rFonts w:asciiTheme="minorHAnsi" w:hAnsiTheme="minorHAnsi" w:cstheme="minorBidi"/>
            </w:rPr>
            <w:t>Overgang til ny avdeling</w:t>
          </w:r>
          <w:bookmarkEnd w:id="16"/>
        </w:p>
        <w:p w14:paraId="2231E967" w14:textId="07BA44C4" w:rsidR="00E969B1" w:rsidRDefault="00881E45" w:rsidP="000E1FF7">
          <w:pPr>
            <w:pStyle w:val="Friform"/>
            <w:rPr>
              <w:rFonts w:asciiTheme="minorHAnsi" w:hAnsiTheme="minorHAnsi" w:cstheme="minorHAnsi"/>
              <w:color w:val="auto"/>
              <w:sz w:val="22"/>
              <w:szCs w:val="22"/>
            </w:rPr>
          </w:pPr>
          <w:r w:rsidRPr="000E1FF7">
            <w:rPr>
              <w:rFonts w:asciiTheme="minorHAnsi" w:hAnsiTheme="minorHAnsi" w:cstheme="minorHAnsi"/>
              <w:color w:val="auto"/>
              <w:sz w:val="22"/>
              <w:szCs w:val="22"/>
            </w:rPr>
            <w:t xml:space="preserve">Vi ønsker at overgangen fra småbarnsavdeling </w:t>
          </w:r>
          <w:proofErr w:type="spellStart"/>
          <w:r w:rsidRPr="000E1FF7">
            <w:rPr>
              <w:rFonts w:asciiTheme="minorHAnsi" w:hAnsiTheme="minorHAnsi" w:cstheme="minorHAnsi"/>
              <w:color w:val="auto"/>
              <w:sz w:val="22"/>
              <w:szCs w:val="22"/>
            </w:rPr>
            <w:t>til</w:t>
          </w:r>
          <w:proofErr w:type="spellEnd"/>
          <w:r w:rsidRPr="000E1FF7">
            <w:rPr>
              <w:rFonts w:asciiTheme="minorHAnsi" w:hAnsiTheme="minorHAnsi" w:cstheme="minorHAnsi"/>
              <w:color w:val="auto"/>
              <w:sz w:val="22"/>
              <w:szCs w:val="22"/>
            </w:rPr>
            <w:t xml:space="preserve"> </w:t>
          </w:r>
          <w:proofErr w:type="spellStart"/>
          <w:r w:rsidRPr="000E1FF7">
            <w:rPr>
              <w:rFonts w:asciiTheme="minorHAnsi" w:hAnsiTheme="minorHAnsi" w:cstheme="minorHAnsi"/>
              <w:color w:val="auto"/>
              <w:sz w:val="22"/>
              <w:szCs w:val="22"/>
            </w:rPr>
            <w:t>storbarnsavdeling</w:t>
          </w:r>
          <w:proofErr w:type="spellEnd"/>
          <w:r w:rsidRPr="000E1FF7">
            <w:rPr>
              <w:rFonts w:asciiTheme="minorHAnsi" w:hAnsiTheme="minorHAnsi" w:cstheme="minorHAnsi"/>
              <w:color w:val="auto"/>
              <w:sz w:val="22"/>
              <w:szCs w:val="22"/>
            </w:rPr>
            <w:t xml:space="preserve"> skal være så trygg og god som mulig for barna. Så fort det blir klart hvilken avdeling barna skal begynne på til høsten, vil det sendes ut informasjon til foreldre. Barna vil ha gradvis tilvenning og den nåværende og den nye primærkontakten vil ha et tett samarbeid i overgangsperioden. </w:t>
          </w:r>
          <w:r w:rsidR="006B7EDA">
            <w:rPr>
              <w:rFonts w:asciiTheme="minorHAnsi" w:hAnsiTheme="minorHAnsi" w:cstheme="minorHAnsi"/>
              <w:color w:val="auto"/>
              <w:sz w:val="22"/>
              <w:szCs w:val="22"/>
            </w:rPr>
            <w:t xml:space="preserve">Barna går mer og mer på besøk til avdelingen de skal begynne på, slik at relasjonen med barna og de voksne på avdelingen </w:t>
          </w:r>
          <w:r w:rsidR="000A4FE1">
            <w:rPr>
              <w:rFonts w:asciiTheme="minorHAnsi" w:hAnsiTheme="minorHAnsi" w:cstheme="minorHAnsi"/>
              <w:color w:val="auto"/>
              <w:sz w:val="22"/>
              <w:szCs w:val="22"/>
            </w:rPr>
            <w:t>utvikles.</w:t>
          </w:r>
        </w:p>
        <w:p w14:paraId="5FDE14B0" w14:textId="77777777" w:rsidR="00F21EF8" w:rsidRPr="000E1FF7" w:rsidRDefault="00F21EF8" w:rsidP="000E1FF7">
          <w:pPr>
            <w:pStyle w:val="Friform"/>
            <w:rPr>
              <w:rFonts w:asciiTheme="minorHAnsi" w:hAnsiTheme="minorHAnsi" w:cstheme="minorHAnsi"/>
              <w:color w:val="auto"/>
              <w:sz w:val="22"/>
              <w:szCs w:val="22"/>
            </w:rPr>
          </w:pPr>
        </w:p>
        <w:p w14:paraId="447A5426" w14:textId="05FD744E" w:rsidR="009A7CBC" w:rsidRPr="008C18CB" w:rsidRDefault="000A4FE1" w:rsidP="6E081EB9">
          <w:pPr>
            <w:pStyle w:val="Overskrift2"/>
            <w:rPr>
              <w:rFonts w:asciiTheme="minorHAnsi" w:hAnsiTheme="minorHAnsi" w:cstheme="minorBidi"/>
            </w:rPr>
          </w:pPr>
          <w:bookmarkStart w:id="17" w:name="_Toc143250263"/>
          <w:r>
            <w:rPr>
              <w:rFonts w:asciiTheme="minorHAnsi" w:hAnsiTheme="minorHAnsi" w:cstheme="minorBidi"/>
            </w:rPr>
            <w:t>Førskole</w:t>
          </w:r>
          <w:r w:rsidR="009A7CBC" w:rsidRPr="6E081EB9">
            <w:rPr>
              <w:rFonts w:asciiTheme="minorHAnsi" w:hAnsiTheme="minorHAnsi" w:cstheme="minorBidi"/>
            </w:rPr>
            <w:t>klubben – overgang fra barnehage til skole</w:t>
          </w:r>
          <w:bookmarkEnd w:id="17"/>
          <w:r w:rsidR="00613125" w:rsidRPr="6E081EB9">
            <w:rPr>
              <w:rFonts w:asciiTheme="minorHAnsi" w:hAnsiTheme="minorHAnsi" w:cstheme="minorBidi"/>
            </w:rPr>
            <w:t xml:space="preserve"> </w:t>
          </w:r>
        </w:p>
        <w:p w14:paraId="23FB1BB6" w14:textId="176AC6BB" w:rsidR="009A7CBC" w:rsidRPr="000E1FF7" w:rsidRDefault="009A7CBC" w:rsidP="000E1FF7">
          <w:pPr>
            <w:spacing w:after="0" w:line="240" w:lineRule="auto"/>
            <w:rPr>
              <w:rFonts w:cstheme="minorHAnsi"/>
              <w:sz w:val="22"/>
              <w:szCs w:val="22"/>
            </w:rPr>
          </w:pPr>
          <w:r w:rsidRPr="000E1FF7">
            <w:rPr>
              <w:rFonts w:cstheme="minorHAnsi"/>
              <w:sz w:val="22"/>
              <w:szCs w:val="22"/>
            </w:rPr>
            <w:t xml:space="preserve">De eldste barna i barnehagen er med i </w:t>
          </w:r>
          <w:r w:rsidR="000A4FE1">
            <w:rPr>
              <w:rFonts w:cstheme="minorHAnsi"/>
              <w:sz w:val="22"/>
              <w:szCs w:val="22"/>
            </w:rPr>
            <w:t>førskole</w:t>
          </w:r>
          <w:r w:rsidRPr="000E1FF7">
            <w:rPr>
              <w:rFonts w:cstheme="minorHAnsi"/>
              <w:sz w:val="22"/>
              <w:szCs w:val="22"/>
            </w:rPr>
            <w:t xml:space="preserve">klubben. Der </w:t>
          </w:r>
          <w:r w:rsidR="00075F78" w:rsidRPr="000E1FF7">
            <w:rPr>
              <w:rFonts w:cstheme="minorHAnsi"/>
              <w:sz w:val="22"/>
              <w:szCs w:val="22"/>
            </w:rPr>
            <w:t>vi har</w:t>
          </w:r>
          <w:r w:rsidRPr="000E1FF7">
            <w:rPr>
              <w:rFonts w:cstheme="minorHAnsi"/>
              <w:sz w:val="22"/>
              <w:szCs w:val="22"/>
            </w:rPr>
            <w:t xml:space="preserve"> </w:t>
          </w:r>
          <w:proofErr w:type="gramStart"/>
          <w:r w:rsidRPr="000E1FF7">
            <w:rPr>
              <w:rFonts w:cstheme="minorHAnsi"/>
              <w:sz w:val="22"/>
              <w:szCs w:val="22"/>
            </w:rPr>
            <w:t>fokus</w:t>
          </w:r>
          <w:proofErr w:type="gramEnd"/>
          <w:r w:rsidRPr="000E1FF7">
            <w:rPr>
              <w:rFonts w:cstheme="minorHAnsi"/>
              <w:sz w:val="22"/>
              <w:szCs w:val="22"/>
            </w:rPr>
            <w:t xml:space="preserve"> på sosialt samspill</w:t>
          </w:r>
          <w:r w:rsidR="00075F78" w:rsidRPr="000E1FF7">
            <w:rPr>
              <w:rFonts w:cstheme="minorHAnsi"/>
              <w:sz w:val="22"/>
              <w:szCs w:val="22"/>
            </w:rPr>
            <w:t>, vennskap</w:t>
          </w:r>
          <w:r w:rsidRPr="000E1FF7">
            <w:rPr>
              <w:rFonts w:cstheme="minorHAnsi"/>
              <w:sz w:val="22"/>
              <w:szCs w:val="22"/>
            </w:rPr>
            <w:t xml:space="preserve"> og å gi barna verktøy for å løse konflikter på egen hånd. Vi øver på å gi hverandre plass, lytte til hverandre, lese hverandres kroppsspråk, selvstendighet og konsentrasjon.</w:t>
          </w:r>
          <w:r w:rsidR="00E969B1" w:rsidRPr="000E1FF7">
            <w:rPr>
              <w:rFonts w:cstheme="minorHAnsi"/>
              <w:sz w:val="22"/>
              <w:szCs w:val="22"/>
            </w:rPr>
            <w:t xml:space="preserve"> </w:t>
          </w:r>
        </w:p>
        <w:p w14:paraId="6DE4A98D" w14:textId="4DDF7CE0" w:rsidR="009A7CBC" w:rsidRPr="000E1FF7" w:rsidRDefault="009A7CBC" w:rsidP="000E1FF7">
          <w:pPr>
            <w:spacing w:after="0" w:line="240" w:lineRule="auto"/>
            <w:rPr>
              <w:rFonts w:cstheme="minorHAnsi"/>
              <w:sz w:val="20"/>
              <w:szCs w:val="20"/>
            </w:rPr>
          </w:pPr>
          <w:r w:rsidRPr="000E1FF7">
            <w:rPr>
              <w:rFonts w:cstheme="minorHAnsi"/>
              <w:sz w:val="22"/>
              <w:szCs w:val="22"/>
            </w:rPr>
            <w:t xml:space="preserve">I </w:t>
          </w:r>
          <w:r w:rsidR="0029106E">
            <w:rPr>
              <w:rFonts w:cstheme="minorHAnsi"/>
              <w:sz w:val="22"/>
              <w:szCs w:val="22"/>
            </w:rPr>
            <w:t>førskole</w:t>
          </w:r>
          <w:r w:rsidRPr="000E1FF7">
            <w:rPr>
              <w:rFonts w:cstheme="minorHAnsi"/>
              <w:sz w:val="22"/>
              <w:szCs w:val="22"/>
            </w:rPr>
            <w:t xml:space="preserve">klubben jobber vi </w:t>
          </w:r>
          <w:proofErr w:type="spellStart"/>
          <w:r w:rsidR="00E969B1" w:rsidRPr="000E1FF7">
            <w:rPr>
              <w:rFonts w:cstheme="minorHAnsi"/>
              <w:sz w:val="22"/>
              <w:szCs w:val="22"/>
            </w:rPr>
            <w:t>bl.a</w:t>
          </w:r>
          <w:proofErr w:type="spellEnd"/>
          <w:r w:rsidR="00E969B1" w:rsidRPr="000E1FF7">
            <w:rPr>
              <w:rFonts w:cstheme="minorHAnsi"/>
              <w:sz w:val="22"/>
              <w:szCs w:val="22"/>
            </w:rPr>
            <w:t xml:space="preserve"> </w:t>
          </w:r>
          <w:r w:rsidRPr="000E1FF7">
            <w:rPr>
              <w:rFonts w:cstheme="minorHAnsi"/>
              <w:sz w:val="22"/>
              <w:szCs w:val="22"/>
            </w:rPr>
            <w:t xml:space="preserve">med </w:t>
          </w:r>
          <w:r w:rsidR="00B03514" w:rsidRPr="000E1FF7">
            <w:rPr>
              <w:rFonts w:cstheme="minorHAnsi"/>
              <w:sz w:val="22"/>
              <w:szCs w:val="22"/>
            </w:rPr>
            <w:t>s</w:t>
          </w:r>
          <w:r w:rsidRPr="000E1FF7">
            <w:rPr>
              <w:rFonts w:cstheme="minorHAnsi"/>
              <w:sz w:val="22"/>
              <w:szCs w:val="22"/>
            </w:rPr>
            <w:t>pråkspre</w:t>
          </w:r>
          <w:r w:rsidR="00075F78" w:rsidRPr="000E1FF7">
            <w:rPr>
              <w:rFonts w:cstheme="minorHAnsi"/>
              <w:sz w:val="22"/>
              <w:szCs w:val="22"/>
            </w:rPr>
            <w:t>l</w:t>
          </w:r>
          <w:r w:rsidRPr="000E1FF7">
            <w:rPr>
              <w:rFonts w:cstheme="minorHAnsi"/>
              <w:sz w:val="22"/>
              <w:szCs w:val="22"/>
            </w:rPr>
            <w:t>l</w:t>
          </w:r>
          <w:r w:rsidR="00075F78" w:rsidRPr="000E1FF7">
            <w:rPr>
              <w:rFonts w:cstheme="minorHAnsi"/>
              <w:sz w:val="22"/>
              <w:szCs w:val="22"/>
            </w:rPr>
            <w:t xml:space="preserve"> (utvikle barns språklige bevissthet)</w:t>
          </w:r>
          <w:r w:rsidR="00B03514" w:rsidRPr="000E1FF7">
            <w:rPr>
              <w:rFonts w:cstheme="minorHAnsi"/>
              <w:sz w:val="22"/>
              <w:szCs w:val="22"/>
            </w:rPr>
            <w:t xml:space="preserve">, </w:t>
          </w:r>
          <w:r w:rsidR="00075F78" w:rsidRPr="000E1FF7">
            <w:rPr>
              <w:rFonts w:cstheme="minorHAnsi"/>
              <w:sz w:val="22"/>
              <w:szCs w:val="22"/>
            </w:rPr>
            <w:t>G</w:t>
          </w:r>
          <w:r w:rsidR="00B03514" w:rsidRPr="000E1FF7">
            <w:rPr>
              <w:rFonts w:cstheme="minorHAnsi"/>
              <w:sz w:val="22"/>
              <w:szCs w:val="22"/>
            </w:rPr>
            <w:t>rep om begreper</w:t>
          </w:r>
          <w:r w:rsidR="00075F78" w:rsidRPr="000E1FF7">
            <w:rPr>
              <w:rFonts w:cstheme="minorHAnsi"/>
              <w:sz w:val="22"/>
              <w:szCs w:val="22"/>
            </w:rPr>
            <w:t xml:space="preserve"> (utvidelse av begrepsforståelsen)</w:t>
          </w:r>
          <w:r w:rsidR="00E969B1" w:rsidRPr="000E1FF7">
            <w:rPr>
              <w:rFonts w:cstheme="minorHAnsi"/>
              <w:sz w:val="22"/>
              <w:szCs w:val="22"/>
            </w:rPr>
            <w:t xml:space="preserve"> og</w:t>
          </w:r>
          <w:r w:rsidR="00B03514" w:rsidRPr="000E1FF7">
            <w:rPr>
              <w:rFonts w:cstheme="minorHAnsi"/>
              <w:sz w:val="22"/>
              <w:szCs w:val="22"/>
            </w:rPr>
            <w:t xml:space="preserve"> følelsesboksen</w:t>
          </w:r>
          <w:r w:rsidR="00075F78" w:rsidRPr="000E1FF7">
            <w:rPr>
              <w:rFonts w:cstheme="minorHAnsi"/>
              <w:sz w:val="22"/>
              <w:szCs w:val="22"/>
            </w:rPr>
            <w:t xml:space="preserve"> (bevisstgjøre egne og andres følelser)</w:t>
          </w:r>
          <w:r w:rsidR="00B03514" w:rsidRPr="000E1FF7">
            <w:rPr>
              <w:rFonts w:cstheme="minorHAnsi"/>
              <w:sz w:val="22"/>
              <w:szCs w:val="22"/>
            </w:rPr>
            <w:t>.</w:t>
          </w:r>
          <w:r w:rsidRPr="000E1FF7">
            <w:rPr>
              <w:rFonts w:cstheme="minorHAnsi"/>
              <w:sz w:val="22"/>
              <w:szCs w:val="22"/>
            </w:rPr>
            <w:t xml:space="preserve"> </w:t>
          </w:r>
        </w:p>
        <w:p w14:paraId="244B50B0" w14:textId="0738443A" w:rsidR="009A7CBC" w:rsidRPr="008C18CB" w:rsidRDefault="009A7CBC" w:rsidP="6E081EB9">
          <w:pPr>
            <w:pStyle w:val="Overskrift1"/>
            <w:rPr>
              <w:rFonts w:asciiTheme="minorHAnsi" w:hAnsiTheme="minorHAnsi" w:cstheme="minorBidi"/>
              <w:color w:val="323E4F" w:themeColor="text2" w:themeShade="BF"/>
              <w:sz w:val="48"/>
              <w:szCs w:val="48"/>
            </w:rPr>
          </w:pPr>
          <w:bookmarkStart w:id="18" w:name="_Toc143250264"/>
          <w:r w:rsidRPr="6E081EB9">
            <w:rPr>
              <w:rFonts w:asciiTheme="minorHAnsi" w:hAnsiTheme="minorHAnsi" w:cstheme="minorBidi"/>
              <w:color w:val="323E4F" w:themeColor="text2" w:themeShade="BF"/>
              <w:sz w:val="48"/>
              <w:szCs w:val="48"/>
            </w:rPr>
            <w:lastRenderedPageBreak/>
            <w:t>Foreldresamarbeid</w:t>
          </w:r>
          <w:bookmarkEnd w:id="18"/>
        </w:p>
        <w:p w14:paraId="10ED4D2E" w14:textId="180DE0ED" w:rsidR="009A7CBC" w:rsidRPr="000E1FF7" w:rsidRDefault="009A7CBC" w:rsidP="000E1FF7">
          <w:pPr>
            <w:pStyle w:val="Brdtekst"/>
            <w:rPr>
              <w:rFonts w:asciiTheme="minorHAnsi" w:hAnsiTheme="minorHAnsi" w:cstheme="minorHAnsi"/>
              <w:lang w:val="nb-NO"/>
            </w:rPr>
          </w:pPr>
          <w:r w:rsidRPr="000E1FF7">
            <w:rPr>
              <w:rFonts w:asciiTheme="minorHAnsi" w:hAnsiTheme="minorHAnsi" w:cstheme="minorHAnsi"/>
              <w:lang w:val="nb-NO"/>
            </w:rPr>
            <w:t>Barnehageloven understreker at barnehagens arbeid skal foregå i nær forståelse og samarbeid med barnets hjem. Det er derfor viktig at både personalet og foreldre er aktive og ansvarlige deltakere i barnas utvikling og læring i barnehagen.</w:t>
          </w:r>
        </w:p>
        <w:p w14:paraId="677A9147" w14:textId="77777777" w:rsidR="00573A53" w:rsidRPr="000E1FF7" w:rsidRDefault="00573A53" w:rsidP="000E1FF7">
          <w:pPr>
            <w:pStyle w:val="Brdtekst"/>
            <w:rPr>
              <w:rFonts w:asciiTheme="minorHAnsi" w:hAnsiTheme="minorHAnsi" w:cstheme="minorHAnsi"/>
              <w:lang w:val="nb-NO"/>
            </w:rPr>
          </w:pPr>
        </w:p>
        <w:p w14:paraId="7AB693E1" w14:textId="77777777" w:rsidR="009A7CBC" w:rsidRPr="000E1FF7" w:rsidRDefault="009A7CBC" w:rsidP="000E1FF7">
          <w:pPr>
            <w:pStyle w:val="Brdtekst"/>
            <w:ind w:left="708"/>
            <w:rPr>
              <w:rFonts w:asciiTheme="minorHAnsi" w:hAnsiTheme="minorHAnsi" w:cstheme="minorHAnsi"/>
              <w:lang w:val="nb-NO"/>
            </w:rPr>
          </w:pPr>
          <w:r w:rsidRPr="000E1FF7">
            <w:rPr>
              <w:rFonts w:asciiTheme="minorHAnsi" w:hAnsiTheme="minorHAnsi" w:cstheme="minorHAnsi"/>
              <w:i/>
              <w:lang w:val="nb-NO"/>
            </w:rPr>
            <w:t>«Barnehagen skal i samarbeid og forståelse med hjemmet ivareta barnas behov for omsorg og lek, og fremme læring og danning som grunnlag for allsidig utvikling.»</w:t>
          </w:r>
          <w:r w:rsidRPr="000E1FF7">
            <w:rPr>
              <w:rFonts w:asciiTheme="minorHAnsi" w:hAnsiTheme="minorHAnsi" w:cstheme="minorHAnsi"/>
              <w:lang w:val="nb-NO"/>
            </w:rPr>
            <w:t xml:space="preserve"> (Barnehageloven § 1, Formål).</w:t>
          </w:r>
        </w:p>
        <w:p w14:paraId="49542B74" w14:textId="77777777" w:rsidR="009A7CBC" w:rsidRPr="000E1FF7" w:rsidRDefault="009A7CBC" w:rsidP="000E1FF7">
          <w:pPr>
            <w:pStyle w:val="Brdtekst"/>
            <w:spacing w:after="150"/>
            <w:ind w:left="708"/>
            <w:rPr>
              <w:rFonts w:asciiTheme="minorHAnsi" w:hAnsiTheme="minorHAnsi" w:cstheme="minorHAnsi"/>
              <w:iCs/>
              <w:lang w:val="nb-NO"/>
            </w:rPr>
          </w:pPr>
        </w:p>
        <w:p w14:paraId="136D8DFC" w14:textId="5219E2E9" w:rsidR="00173234" w:rsidRPr="00BB55E8" w:rsidRDefault="00573A53" w:rsidP="000E1FF7">
          <w:pPr>
            <w:spacing w:line="240" w:lineRule="auto"/>
            <w:rPr>
              <w:rFonts w:cstheme="minorHAnsi"/>
              <w:color w:val="FF0000"/>
              <w:sz w:val="22"/>
              <w:szCs w:val="22"/>
            </w:rPr>
          </w:pPr>
          <w:r w:rsidRPr="000E1FF7">
            <w:rPr>
              <w:rFonts w:cstheme="minorHAnsi"/>
              <w:sz w:val="22"/>
              <w:szCs w:val="22"/>
            </w:rPr>
            <w:t xml:space="preserve">Samarbeidet mellom hjem og barnehage må bygge på gjensidig respekt, åpenhet og tillit. Personalet jobber aktivt for å ha en åpen og trygg kommunikasjon der det skal være rom for konstruktive tilbakemeldinger. </w:t>
          </w:r>
          <w:r w:rsidR="009A7CBC" w:rsidRPr="000E1FF7">
            <w:rPr>
              <w:rFonts w:cstheme="minorHAnsi"/>
              <w:sz w:val="22"/>
              <w:szCs w:val="22"/>
            </w:rPr>
            <w:t>Foreldre i barnehagen skal være trygge på at barna deres blir sett og respektert. Foreldres medvirkning sikres gjennom</w:t>
          </w:r>
          <w:r w:rsidRPr="000E1FF7">
            <w:rPr>
              <w:rFonts w:cstheme="minorHAnsi"/>
              <w:sz w:val="22"/>
              <w:szCs w:val="22"/>
            </w:rPr>
            <w:t xml:space="preserve"> daglig kontakt,</w:t>
          </w:r>
          <w:r w:rsidR="009A7CBC" w:rsidRPr="000E1FF7">
            <w:rPr>
              <w:rFonts w:cstheme="minorHAnsi"/>
              <w:sz w:val="22"/>
              <w:szCs w:val="22"/>
            </w:rPr>
            <w:t xml:space="preserve"> deltakelse i samtaler, </w:t>
          </w:r>
          <w:r w:rsidR="00E969B1" w:rsidRPr="000E1FF7">
            <w:rPr>
              <w:rFonts w:cstheme="minorHAnsi"/>
              <w:sz w:val="22"/>
              <w:szCs w:val="22"/>
            </w:rPr>
            <w:t>samarbeidsutvalget</w:t>
          </w:r>
          <w:r w:rsidR="00AD221A" w:rsidRPr="000E1FF7">
            <w:rPr>
              <w:rFonts w:cstheme="minorHAnsi"/>
              <w:sz w:val="22"/>
              <w:szCs w:val="22"/>
            </w:rPr>
            <w:t xml:space="preserve">, </w:t>
          </w:r>
          <w:r w:rsidR="009A7CBC" w:rsidRPr="000E1FF7">
            <w:rPr>
              <w:rFonts w:cstheme="minorHAnsi"/>
              <w:sz w:val="22"/>
              <w:szCs w:val="22"/>
            </w:rPr>
            <w:t>foreldremøter</w:t>
          </w:r>
          <w:r w:rsidR="00AD221A" w:rsidRPr="000E1FF7">
            <w:rPr>
              <w:rFonts w:cstheme="minorHAnsi"/>
              <w:sz w:val="22"/>
              <w:szCs w:val="22"/>
            </w:rPr>
            <w:t xml:space="preserve"> og </w:t>
          </w:r>
          <w:r w:rsidR="009A7CBC" w:rsidRPr="000E1FF7">
            <w:rPr>
              <w:rFonts w:cstheme="minorHAnsi"/>
              <w:sz w:val="22"/>
              <w:szCs w:val="22"/>
            </w:rPr>
            <w:t>foreldreråde</w:t>
          </w:r>
          <w:r w:rsidR="00AD221A" w:rsidRPr="000E1FF7">
            <w:rPr>
              <w:rFonts w:cstheme="minorHAnsi"/>
              <w:sz w:val="22"/>
              <w:szCs w:val="22"/>
            </w:rPr>
            <w:t>t</w:t>
          </w:r>
          <w:r w:rsidR="009A7CBC" w:rsidRPr="000E1FF7">
            <w:rPr>
              <w:rFonts w:cstheme="minorHAnsi"/>
              <w:sz w:val="22"/>
              <w:szCs w:val="22"/>
            </w:rPr>
            <w:t xml:space="preserve">. </w:t>
          </w:r>
        </w:p>
        <w:p w14:paraId="07BAEA3C" w14:textId="0EFB1D93" w:rsidR="009A7CBC" w:rsidRDefault="00573A53" w:rsidP="000E1FF7">
          <w:pPr>
            <w:spacing w:line="240" w:lineRule="auto"/>
            <w:rPr>
              <w:rFonts w:cstheme="minorHAnsi"/>
              <w:sz w:val="22"/>
              <w:szCs w:val="22"/>
            </w:rPr>
          </w:pPr>
          <w:r w:rsidRPr="000E1FF7">
            <w:rPr>
              <w:rFonts w:cstheme="minorHAnsi"/>
              <w:sz w:val="22"/>
              <w:szCs w:val="22"/>
            </w:rPr>
            <w:t>Som en del av foreldresamarbeidet oppfordrer vi foreldrene til aktivt å bidra med og skape et inkluderende miljø også utenfor barnehagen.</w:t>
          </w:r>
          <w:r w:rsidR="00BB55E8">
            <w:rPr>
              <w:rFonts w:cstheme="minorHAnsi"/>
              <w:sz w:val="22"/>
              <w:szCs w:val="22"/>
            </w:rPr>
            <w:t xml:space="preserve"> </w:t>
          </w:r>
          <w:r w:rsidRPr="000E1FF7">
            <w:rPr>
              <w:rFonts w:cstheme="minorHAnsi"/>
              <w:sz w:val="22"/>
              <w:szCs w:val="22"/>
            </w:rPr>
            <w:t xml:space="preserve">Både ansatte og foreldre har varslingsansvar hvis de observer atferd som de reagerer på hos voksne, andre foreldre eller barn imellom.  </w:t>
          </w:r>
        </w:p>
        <w:p w14:paraId="690C12BB" w14:textId="77777777" w:rsidR="00F21EF8" w:rsidRPr="000E1FF7" w:rsidRDefault="00F21EF8" w:rsidP="000E1FF7">
          <w:pPr>
            <w:spacing w:line="240" w:lineRule="auto"/>
            <w:rPr>
              <w:rFonts w:cstheme="minorHAnsi"/>
              <w:sz w:val="22"/>
              <w:szCs w:val="22"/>
            </w:rPr>
          </w:pPr>
        </w:p>
        <w:p w14:paraId="1AB88B01" w14:textId="07C4997A" w:rsidR="00D3402A" w:rsidRPr="00C56400" w:rsidRDefault="009A7CBC" w:rsidP="6E081EB9">
          <w:pPr>
            <w:pStyle w:val="Overskrift2"/>
            <w:rPr>
              <w:rFonts w:asciiTheme="minorHAnsi" w:hAnsiTheme="minorHAnsi" w:cstheme="minorBidi"/>
            </w:rPr>
          </w:pPr>
          <w:bookmarkStart w:id="19" w:name="_Toc143250265"/>
          <w:r w:rsidRPr="6E081EB9">
            <w:rPr>
              <w:rFonts w:asciiTheme="minorHAnsi" w:hAnsiTheme="minorHAnsi" w:cstheme="minorBidi"/>
            </w:rPr>
            <w:t xml:space="preserve">Viktige arenaer for et godt </w:t>
          </w:r>
          <w:r w:rsidR="00AC5E31" w:rsidRPr="6E081EB9">
            <w:rPr>
              <w:rFonts w:asciiTheme="minorHAnsi" w:hAnsiTheme="minorHAnsi" w:cstheme="minorBidi"/>
            </w:rPr>
            <w:t>foreldresamarbeid</w:t>
          </w:r>
          <w:bookmarkEnd w:id="19"/>
        </w:p>
        <w:p w14:paraId="524664A4" w14:textId="77777777" w:rsidR="009A7CBC" w:rsidRPr="00F21EF8" w:rsidRDefault="009A7CBC" w:rsidP="000E1FF7">
          <w:pPr>
            <w:spacing w:line="240" w:lineRule="auto"/>
            <w:rPr>
              <w:b/>
              <w:bCs/>
              <w:sz w:val="24"/>
              <w:szCs w:val="24"/>
            </w:rPr>
          </w:pPr>
          <w:r w:rsidRPr="00F21EF8">
            <w:rPr>
              <w:b/>
              <w:bCs/>
              <w:sz w:val="24"/>
              <w:szCs w:val="24"/>
            </w:rPr>
            <w:t>Daglig kontakt</w:t>
          </w:r>
        </w:p>
        <w:p w14:paraId="0195F1A3" w14:textId="7855920A" w:rsidR="00F61BF2" w:rsidRPr="000E1FF7" w:rsidRDefault="009A7CBC" w:rsidP="000E1FF7">
          <w:pPr>
            <w:spacing w:line="240" w:lineRule="auto"/>
            <w:rPr>
              <w:rFonts w:cstheme="minorHAnsi"/>
              <w:sz w:val="22"/>
              <w:szCs w:val="22"/>
            </w:rPr>
          </w:pPr>
          <w:r w:rsidRPr="000E1FF7">
            <w:rPr>
              <w:rFonts w:cstheme="minorHAnsi"/>
              <w:sz w:val="22"/>
              <w:szCs w:val="22"/>
            </w:rPr>
            <w:t xml:space="preserve">Den daglige kontakten ved henting og levering er en viktig arena for utvikling av et godt samarbeid. Her utveksles viktig informasjon og beskjeder mellom foreldre og barnehagen samt tilbakemeldinger på hvordan barnehagedagen har vært. </w:t>
          </w:r>
        </w:p>
        <w:p w14:paraId="49D167BC" w14:textId="4E25919B" w:rsidR="009A7CBC" w:rsidRPr="00F21EF8" w:rsidRDefault="009A7CBC" w:rsidP="000E1FF7">
          <w:pPr>
            <w:spacing w:line="240" w:lineRule="auto"/>
            <w:rPr>
              <w:b/>
              <w:bCs/>
              <w:sz w:val="24"/>
              <w:szCs w:val="24"/>
            </w:rPr>
          </w:pPr>
          <w:r w:rsidRPr="00F21EF8">
            <w:rPr>
              <w:b/>
              <w:bCs/>
              <w:sz w:val="24"/>
              <w:szCs w:val="24"/>
            </w:rPr>
            <w:t>Foreldresamtaler</w:t>
          </w:r>
        </w:p>
        <w:p w14:paraId="21F9FCF9" w14:textId="05D072E9" w:rsidR="009A7CBC" w:rsidRPr="00F21EF8" w:rsidRDefault="009A7CBC" w:rsidP="00F21EF8">
          <w:pPr>
            <w:spacing w:line="240" w:lineRule="auto"/>
            <w:rPr>
              <w:rFonts w:cstheme="minorHAnsi"/>
              <w:sz w:val="22"/>
              <w:szCs w:val="22"/>
            </w:rPr>
          </w:pPr>
          <w:r w:rsidRPr="000E1FF7">
            <w:rPr>
              <w:rFonts w:cstheme="minorHAnsi"/>
              <w:sz w:val="22"/>
              <w:szCs w:val="22"/>
            </w:rPr>
            <w:t xml:space="preserve">Foreldresamtalen er en fortrolig samtale mellom foreldre og barnehagepersonalet. Samtalene er en viktig arena for å legge best mulig til rette for hvert enkelt barn. </w:t>
          </w:r>
          <w:r w:rsidR="00573A53" w:rsidRPr="000E1FF7">
            <w:rPr>
              <w:rFonts w:cstheme="minorHAnsi"/>
              <w:sz w:val="22"/>
              <w:szCs w:val="22"/>
            </w:rPr>
            <w:t>Tema på foreldresamtalene er</w:t>
          </w:r>
          <w:r w:rsidRPr="000E1FF7">
            <w:rPr>
              <w:rFonts w:cstheme="minorHAnsi"/>
              <w:sz w:val="22"/>
              <w:szCs w:val="22"/>
            </w:rPr>
            <w:t xml:space="preserve"> blant annet barnets trivsel, vennskap, utvikling og læring. Vi gjennomfører normalt to samtaler i året, og ellers ved behov hos foreldre eller barnehage.</w:t>
          </w:r>
        </w:p>
        <w:p w14:paraId="0E6AA511" w14:textId="4F70B1AC" w:rsidR="009A7CBC" w:rsidRPr="00F21EF8" w:rsidRDefault="009A7CBC" w:rsidP="000E1FF7">
          <w:pPr>
            <w:spacing w:line="240" w:lineRule="auto"/>
            <w:rPr>
              <w:b/>
              <w:bCs/>
              <w:sz w:val="24"/>
              <w:szCs w:val="24"/>
            </w:rPr>
          </w:pPr>
          <w:r w:rsidRPr="00F21EF8">
            <w:rPr>
              <w:b/>
              <w:bCs/>
              <w:sz w:val="24"/>
              <w:szCs w:val="24"/>
            </w:rPr>
            <w:t>Foreldremøter</w:t>
          </w:r>
        </w:p>
        <w:p w14:paraId="6FCA37E0" w14:textId="3234A91F" w:rsidR="009A7CBC" w:rsidRPr="00BB55E8" w:rsidRDefault="00B37780" w:rsidP="6E081EB9">
          <w:pPr>
            <w:spacing w:line="240" w:lineRule="auto"/>
            <w:rPr>
              <w:rFonts w:cstheme="minorHAnsi"/>
              <w:sz w:val="22"/>
              <w:szCs w:val="22"/>
            </w:rPr>
          </w:pPr>
          <w:r w:rsidRPr="000E1FF7">
            <w:rPr>
              <w:rFonts w:cstheme="minorHAnsi"/>
              <w:sz w:val="22"/>
              <w:szCs w:val="22"/>
            </w:rPr>
            <w:t>Foreldremøte</w:t>
          </w:r>
          <w:r w:rsidR="009A7CBC" w:rsidRPr="000E1FF7">
            <w:rPr>
              <w:rFonts w:cstheme="minorHAnsi"/>
              <w:sz w:val="22"/>
              <w:szCs w:val="22"/>
            </w:rPr>
            <w:t xml:space="preserve"> avholdes minimum to ganger i året ett om høsten for alle foreldre og ett om våren for nye foreldre. Disse møtene er et forum hvor barnehagen </w:t>
          </w:r>
          <w:r w:rsidR="000D5D29" w:rsidRPr="000E1FF7">
            <w:rPr>
              <w:rFonts w:cstheme="minorHAnsi"/>
              <w:sz w:val="22"/>
              <w:szCs w:val="22"/>
            </w:rPr>
            <w:t xml:space="preserve">kan </w:t>
          </w:r>
          <w:r w:rsidR="009A7CBC" w:rsidRPr="000E1FF7">
            <w:rPr>
              <w:rFonts w:cstheme="minorHAnsi"/>
              <w:sz w:val="22"/>
              <w:szCs w:val="22"/>
            </w:rPr>
            <w:t>presenter</w:t>
          </w:r>
          <w:r w:rsidR="000D5D29" w:rsidRPr="000E1FF7">
            <w:rPr>
              <w:rFonts w:cstheme="minorHAnsi"/>
              <w:sz w:val="22"/>
              <w:szCs w:val="22"/>
            </w:rPr>
            <w:t>e ulike tema, de voksnes rolle i forhold til barnas psykososiale miljø</w:t>
          </w:r>
          <w:r w:rsidR="00573A53" w:rsidRPr="000E1FF7">
            <w:rPr>
              <w:rFonts w:cstheme="minorHAnsi"/>
              <w:sz w:val="22"/>
              <w:szCs w:val="22"/>
            </w:rPr>
            <w:t xml:space="preserve"> og</w:t>
          </w:r>
          <w:r w:rsidR="009A7CBC" w:rsidRPr="000E1FF7">
            <w:rPr>
              <w:rFonts w:cstheme="minorHAnsi"/>
              <w:sz w:val="22"/>
              <w:szCs w:val="22"/>
            </w:rPr>
            <w:t xml:space="preserve"> målsettinger i barnehagens årsplan. Foreldremøter er også en arena hvor foreldre og barnehageansatte </w:t>
          </w:r>
          <w:r w:rsidRPr="000E1FF7">
            <w:rPr>
              <w:rFonts w:cstheme="minorHAnsi"/>
              <w:sz w:val="22"/>
              <w:szCs w:val="22"/>
            </w:rPr>
            <w:t xml:space="preserve">kan </w:t>
          </w:r>
          <w:r w:rsidR="009A7CBC" w:rsidRPr="000E1FF7">
            <w:rPr>
              <w:rFonts w:cstheme="minorHAnsi"/>
              <w:sz w:val="22"/>
              <w:szCs w:val="22"/>
            </w:rPr>
            <w:t>drøfte barnehagens innhold og oppgaver.</w:t>
          </w:r>
          <w:r w:rsidR="00B0646D">
            <w:rPr>
              <w:rFonts w:cstheme="minorHAnsi"/>
              <w:sz w:val="22"/>
              <w:szCs w:val="22"/>
            </w:rPr>
            <w:t xml:space="preserve"> Det kan arrangeres foreldremøter med foredragsholder</w:t>
          </w:r>
          <w:r w:rsidR="00771518">
            <w:rPr>
              <w:rFonts w:cstheme="minorHAnsi"/>
              <w:sz w:val="22"/>
              <w:szCs w:val="22"/>
            </w:rPr>
            <w:t xml:space="preserve">e og da inviteres gjerne </w:t>
          </w:r>
          <w:r w:rsidR="006F1542">
            <w:rPr>
              <w:rFonts w:cstheme="minorHAnsi"/>
              <w:sz w:val="22"/>
              <w:szCs w:val="22"/>
            </w:rPr>
            <w:t>nærbarnehagene også</w:t>
          </w:r>
          <w:r w:rsidR="00771518">
            <w:rPr>
              <w:rFonts w:cstheme="minorHAnsi"/>
              <w:sz w:val="22"/>
              <w:szCs w:val="22"/>
            </w:rPr>
            <w:t xml:space="preserve">. </w:t>
          </w:r>
        </w:p>
        <w:p w14:paraId="3BCE6CE2" w14:textId="77777777" w:rsidR="009A7CBC" w:rsidRPr="00F21EF8" w:rsidRDefault="009A7CBC" w:rsidP="000E1FF7">
          <w:pPr>
            <w:spacing w:line="240" w:lineRule="auto"/>
            <w:rPr>
              <w:b/>
              <w:bCs/>
              <w:sz w:val="24"/>
              <w:szCs w:val="24"/>
            </w:rPr>
          </w:pPr>
          <w:r w:rsidRPr="00F21EF8">
            <w:rPr>
              <w:b/>
              <w:bCs/>
              <w:sz w:val="24"/>
              <w:szCs w:val="24"/>
            </w:rPr>
            <w:t>Dugnad</w:t>
          </w:r>
        </w:p>
        <w:p w14:paraId="58DD3953" w14:textId="5E7C833A" w:rsidR="009A7CBC" w:rsidRPr="000E1FF7" w:rsidRDefault="009A7CBC" w:rsidP="6E081EB9">
          <w:pPr>
            <w:spacing w:line="240" w:lineRule="auto"/>
            <w:rPr>
              <w:sz w:val="22"/>
              <w:szCs w:val="22"/>
            </w:rPr>
          </w:pPr>
          <w:r w:rsidRPr="6E081EB9">
            <w:rPr>
              <w:sz w:val="22"/>
              <w:szCs w:val="22"/>
            </w:rPr>
            <w:t xml:space="preserve">Foreldre ved Jakobsgrenda barnehage skal gjennomføre </w:t>
          </w:r>
          <w:r w:rsidR="00AC5E31" w:rsidRPr="6E081EB9">
            <w:rPr>
              <w:sz w:val="22"/>
              <w:szCs w:val="22"/>
            </w:rPr>
            <w:t>10</w:t>
          </w:r>
          <w:r w:rsidRPr="6E081EB9">
            <w:rPr>
              <w:sz w:val="22"/>
              <w:szCs w:val="22"/>
            </w:rPr>
            <w:t xml:space="preserve"> dugnadstimer pr barnehageår. Barnehagens dugnadskomité består av fire foreldre som blir valgt </w:t>
          </w:r>
          <w:r w:rsidR="00AC5E31" w:rsidRPr="6E081EB9">
            <w:rPr>
              <w:sz w:val="22"/>
              <w:szCs w:val="22"/>
            </w:rPr>
            <w:t>av foreldrerådet</w:t>
          </w:r>
          <w:r w:rsidRPr="6E081EB9">
            <w:rPr>
              <w:sz w:val="22"/>
              <w:szCs w:val="22"/>
            </w:rPr>
            <w:t xml:space="preserve">. Komiteen innkaller </w:t>
          </w:r>
          <w:r w:rsidR="00AC5E31" w:rsidRPr="6E081EB9">
            <w:rPr>
              <w:sz w:val="22"/>
              <w:szCs w:val="22"/>
            </w:rPr>
            <w:t xml:space="preserve">i samarbeid med daglig leder </w:t>
          </w:r>
          <w:r w:rsidRPr="6E081EB9">
            <w:rPr>
              <w:sz w:val="22"/>
              <w:szCs w:val="22"/>
            </w:rPr>
            <w:t xml:space="preserve">til </w:t>
          </w:r>
          <w:r w:rsidR="00AC5E31" w:rsidRPr="6E081EB9">
            <w:rPr>
              <w:sz w:val="22"/>
              <w:szCs w:val="22"/>
            </w:rPr>
            <w:t>to</w:t>
          </w:r>
          <w:r w:rsidRPr="6E081EB9">
            <w:rPr>
              <w:sz w:val="22"/>
              <w:szCs w:val="22"/>
            </w:rPr>
            <w:t xml:space="preserve"> fellesdugnader i året, hvor nødvendig arbeid/vedlikehold blir utført. </w:t>
          </w:r>
          <w:r w:rsidR="00AC5E31" w:rsidRPr="6E081EB9">
            <w:rPr>
              <w:sz w:val="22"/>
              <w:szCs w:val="22"/>
            </w:rPr>
            <w:t xml:space="preserve">Det </w:t>
          </w:r>
          <w:r w:rsidRPr="6E081EB9">
            <w:rPr>
              <w:sz w:val="22"/>
              <w:szCs w:val="22"/>
            </w:rPr>
            <w:t>oppfordres</w:t>
          </w:r>
          <w:r w:rsidR="00AC5E31" w:rsidRPr="6E081EB9">
            <w:rPr>
              <w:sz w:val="22"/>
              <w:szCs w:val="22"/>
            </w:rPr>
            <w:t xml:space="preserve"> også</w:t>
          </w:r>
          <w:r w:rsidRPr="6E081EB9">
            <w:rPr>
              <w:sz w:val="22"/>
              <w:szCs w:val="22"/>
            </w:rPr>
            <w:t xml:space="preserve"> til å utføre dugnadsoppgaver</w:t>
          </w:r>
          <w:r w:rsidR="00AC5E31" w:rsidRPr="6E081EB9">
            <w:rPr>
              <w:sz w:val="22"/>
              <w:szCs w:val="22"/>
            </w:rPr>
            <w:t xml:space="preserve"> om</w:t>
          </w:r>
          <w:r w:rsidRPr="6E081EB9">
            <w:rPr>
              <w:sz w:val="22"/>
              <w:szCs w:val="22"/>
            </w:rPr>
            <w:t xml:space="preserve"> ettermiddager</w:t>
          </w:r>
          <w:r w:rsidR="00AC5E31" w:rsidRPr="6E081EB9">
            <w:rPr>
              <w:sz w:val="22"/>
              <w:szCs w:val="22"/>
            </w:rPr>
            <w:t xml:space="preserve"> eller i </w:t>
          </w:r>
          <w:r w:rsidRPr="6E081EB9">
            <w:rPr>
              <w:sz w:val="22"/>
              <w:szCs w:val="22"/>
            </w:rPr>
            <w:t xml:space="preserve">helger </w:t>
          </w:r>
          <w:r w:rsidR="00AC5E31" w:rsidRPr="6E081EB9">
            <w:rPr>
              <w:sz w:val="22"/>
              <w:szCs w:val="22"/>
            </w:rPr>
            <w:t>(etter avtale med daglig leder) uavhengig av fellesdugnad</w:t>
          </w:r>
          <w:r w:rsidRPr="6E081EB9">
            <w:rPr>
              <w:sz w:val="22"/>
              <w:szCs w:val="22"/>
            </w:rPr>
            <w:t xml:space="preserve">. </w:t>
          </w:r>
        </w:p>
        <w:p w14:paraId="39ED14DF" w14:textId="77777777" w:rsidR="009A7CBC" w:rsidRPr="00F21EF8" w:rsidRDefault="009A7CBC" w:rsidP="000E1FF7">
          <w:pPr>
            <w:spacing w:line="240" w:lineRule="auto"/>
            <w:rPr>
              <w:b/>
              <w:bCs/>
              <w:sz w:val="24"/>
              <w:szCs w:val="24"/>
            </w:rPr>
          </w:pPr>
          <w:r w:rsidRPr="00F21EF8">
            <w:rPr>
              <w:b/>
              <w:bCs/>
              <w:sz w:val="24"/>
              <w:szCs w:val="24"/>
            </w:rPr>
            <w:t>Andre informasjons- og kommunikasjonskanaler</w:t>
          </w:r>
        </w:p>
        <w:p w14:paraId="46FD1061" w14:textId="1B37747B" w:rsidR="009A7CBC" w:rsidRPr="006F1542" w:rsidRDefault="009A7CBC" w:rsidP="000E1FF7">
          <w:pPr>
            <w:spacing w:line="240" w:lineRule="auto"/>
            <w:rPr>
              <w:sz w:val="22"/>
              <w:szCs w:val="22"/>
            </w:rPr>
          </w:pPr>
          <w:r w:rsidRPr="6E6BEB2B">
            <w:rPr>
              <w:sz w:val="22"/>
              <w:szCs w:val="22"/>
            </w:rPr>
            <w:t xml:space="preserve">Kidplan er en app som alle foreldre </w:t>
          </w:r>
          <w:r w:rsidR="00B37780" w:rsidRPr="6E6BEB2B">
            <w:rPr>
              <w:sz w:val="22"/>
              <w:szCs w:val="22"/>
            </w:rPr>
            <w:t>bør</w:t>
          </w:r>
          <w:r w:rsidRPr="6E6BEB2B">
            <w:rPr>
              <w:sz w:val="22"/>
              <w:szCs w:val="22"/>
            </w:rPr>
            <w:t xml:space="preserve"> laste ned og bruke aktivt. Her</w:t>
          </w:r>
          <w:r w:rsidR="000C72D4" w:rsidRPr="6E6BEB2B">
            <w:rPr>
              <w:sz w:val="22"/>
              <w:szCs w:val="22"/>
            </w:rPr>
            <w:t xml:space="preserve"> </w:t>
          </w:r>
          <w:r w:rsidRPr="6E6BEB2B">
            <w:rPr>
              <w:sz w:val="22"/>
              <w:szCs w:val="22"/>
            </w:rPr>
            <w:t xml:space="preserve">ukeplan ut og de ansatte og foreldre kan gi hverandre korte beskjeder og sende meldinger til hverandre i løpet av barnehagedagen. </w:t>
          </w:r>
          <w:r w:rsidRPr="6E6BEB2B">
            <w:rPr>
              <w:sz w:val="22"/>
              <w:szCs w:val="22"/>
            </w:rPr>
            <w:lastRenderedPageBreak/>
            <w:t xml:space="preserve">Her blir det </w:t>
          </w:r>
          <w:r w:rsidR="000C72D4" w:rsidRPr="6E6BEB2B">
            <w:rPr>
              <w:sz w:val="22"/>
              <w:szCs w:val="22"/>
            </w:rPr>
            <w:t xml:space="preserve">også </w:t>
          </w:r>
          <w:r w:rsidRPr="6E6BEB2B">
            <w:rPr>
              <w:sz w:val="22"/>
              <w:szCs w:val="22"/>
            </w:rPr>
            <w:t xml:space="preserve">lagt ut bilder av barnehagehverdagen vår. </w:t>
          </w:r>
          <w:r w:rsidRPr="000E1FF7">
            <w:rPr>
              <w:rFonts w:cstheme="minorHAnsi"/>
              <w:sz w:val="22"/>
              <w:szCs w:val="22"/>
            </w:rPr>
            <w:t xml:space="preserve">Kidplan er også foreldrenes portal til barnehagens interne nettside der </w:t>
          </w:r>
          <w:r w:rsidR="00AD221A" w:rsidRPr="000E1FF7">
            <w:rPr>
              <w:rFonts w:cstheme="minorHAnsi"/>
              <w:sz w:val="22"/>
              <w:szCs w:val="22"/>
            </w:rPr>
            <w:t xml:space="preserve">viktig </w:t>
          </w:r>
          <w:r w:rsidRPr="000E1FF7">
            <w:rPr>
              <w:rFonts w:cstheme="minorHAnsi"/>
              <w:sz w:val="22"/>
              <w:szCs w:val="22"/>
            </w:rPr>
            <w:t xml:space="preserve">informasjon til foreldrene blir </w:t>
          </w:r>
          <w:r w:rsidR="00AD221A" w:rsidRPr="000E1FF7">
            <w:rPr>
              <w:rFonts w:cstheme="minorHAnsi"/>
              <w:sz w:val="22"/>
              <w:szCs w:val="22"/>
            </w:rPr>
            <w:t>delt.</w:t>
          </w:r>
        </w:p>
        <w:p w14:paraId="4CBEA4E0" w14:textId="77777777" w:rsidR="009A7CBC" w:rsidRPr="008C18CB" w:rsidRDefault="009A7CBC" w:rsidP="6E081EB9">
          <w:pPr>
            <w:pStyle w:val="Overskrift1"/>
            <w:rPr>
              <w:rFonts w:asciiTheme="minorHAnsi" w:hAnsiTheme="minorHAnsi" w:cstheme="minorBidi"/>
              <w:color w:val="323E4F" w:themeColor="text2" w:themeShade="BF"/>
              <w:sz w:val="48"/>
              <w:szCs w:val="48"/>
            </w:rPr>
          </w:pPr>
          <w:bookmarkStart w:id="20" w:name="_Toc143250266"/>
          <w:r w:rsidRPr="6E081EB9">
            <w:rPr>
              <w:rFonts w:asciiTheme="minorHAnsi" w:hAnsiTheme="minorHAnsi" w:cstheme="minorBidi"/>
              <w:color w:val="323E4F" w:themeColor="text2" w:themeShade="BF"/>
              <w:sz w:val="48"/>
              <w:szCs w:val="48"/>
            </w:rPr>
            <w:t>Våre samarbeidspartnere</w:t>
          </w:r>
          <w:bookmarkEnd w:id="20"/>
        </w:p>
        <w:p w14:paraId="48C805A8" w14:textId="77777777" w:rsidR="009A7CBC" w:rsidRPr="008C18CB" w:rsidRDefault="009A7CBC" w:rsidP="000E1FF7">
          <w:pPr>
            <w:pStyle w:val="Friform"/>
            <w:ind w:left="2140" w:hanging="360"/>
            <w:rPr>
              <w:rFonts w:asciiTheme="minorHAnsi" w:hAnsiTheme="minorHAnsi" w:cstheme="minorHAnsi"/>
              <w:spacing w:val="0"/>
            </w:rPr>
          </w:pPr>
        </w:p>
        <w:p w14:paraId="3C8DE788" w14:textId="315CE4EF" w:rsidR="009A7CBC" w:rsidRPr="000E1FF7" w:rsidRDefault="009A7CBC" w:rsidP="000E1FF7">
          <w:pPr>
            <w:pStyle w:val="Overskrift3"/>
            <w:rPr>
              <w:sz w:val="22"/>
              <w:szCs w:val="22"/>
            </w:rPr>
          </w:pPr>
          <w:bookmarkStart w:id="21" w:name="_Toc143250267"/>
          <w:r w:rsidRPr="6E081EB9">
            <w:rPr>
              <w:sz w:val="22"/>
              <w:szCs w:val="22"/>
            </w:rPr>
            <w:t>Barnehagen samarbeider med blant annet disse eksterne aktørene</w:t>
          </w:r>
          <w:bookmarkEnd w:id="21"/>
        </w:p>
        <w:p w14:paraId="2AF81CA8" w14:textId="77777777" w:rsidR="009A7CBC" w:rsidRPr="000E1FF7" w:rsidRDefault="009A7CBC" w:rsidP="000E1FF7">
          <w:pPr>
            <w:pStyle w:val="Ingenmellomrom"/>
            <w:numPr>
              <w:ilvl w:val="0"/>
              <w:numId w:val="5"/>
            </w:numPr>
            <w:rPr>
              <w:rFonts w:cstheme="minorHAnsi"/>
              <w:sz w:val="22"/>
              <w:szCs w:val="22"/>
            </w:rPr>
          </w:pPr>
          <w:r w:rsidRPr="000E1FF7">
            <w:rPr>
              <w:rFonts w:cstheme="minorHAnsi"/>
              <w:sz w:val="22"/>
              <w:szCs w:val="22"/>
            </w:rPr>
            <w:t xml:space="preserve">PBL (private barnehagers landsforening): Vi er medlemmer i PBL og bruker deres tjenester når det gjelder </w:t>
          </w:r>
          <w:proofErr w:type="spellStart"/>
          <w:r w:rsidRPr="000E1FF7">
            <w:rPr>
              <w:rFonts w:cstheme="minorHAnsi"/>
              <w:sz w:val="22"/>
              <w:szCs w:val="22"/>
            </w:rPr>
            <w:t>bl.a</w:t>
          </w:r>
          <w:proofErr w:type="spellEnd"/>
          <w:r w:rsidRPr="000E1FF7">
            <w:rPr>
              <w:rFonts w:cstheme="minorHAnsi"/>
              <w:sz w:val="22"/>
              <w:szCs w:val="22"/>
            </w:rPr>
            <w:t xml:space="preserve"> regnskap, </w:t>
          </w:r>
          <w:proofErr w:type="spellStart"/>
          <w:r w:rsidRPr="000E1FF7">
            <w:rPr>
              <w:rFonts w:cstheme="minorHAnsi"/>
              <w:sz w:val="22"/>
              <w:szCs w:val="22"/>
            </w:rPr>
            <w:t>foreldrefaktura</w:t>
          </w:r>
          <w:proofErr w:type="spellEnd"/>
          <w:r w:rsidRPr="000E1FF7">
            <w:rPr>
              <w:rFonts w:cstheme="minorHAnsi"/>
              <w:sz w:val="22"/>
              <w:szCs w:val="22"/>
            </w:rPr>
            <w:t>, lønn, BHT og HMS.</w:t>
          </w:r>
        </w:p>
        <w:p w14:paraId="0B70211E" w14:textId="7B5DBF45" w:rsidR="009A7CBC" w:rsidRPr="000E1FF7" w:rsidRDefault="009A7CBC" w:rsidP="000E1FF7">
          <w:pPr>
            <w:pStyle w:val="Friform"/>
            <w:numPr>
              <w:ilvl w:val="0"/>
              <w:numId w:val="5"/>
            </w:numPr>
            <w:rPr>
              <w:rFonts w:asciiTheme="minorHAnsi" w:hAnsiTheme="minorHAnsi" w:cstheme="minorHAnsi"/>
              <w:spacing w:val="0"/>
              <w:sz w:val="22"/>
              <w:szCs w:val="22"/>
            </w:rPr>
          </w:pPr>
          <w:r w:rsidRPr="000E1FF7">
            <w:rPr>
              <w:rFonts w:asciiTheme="minorHAnsi" w:hAnsiTheme="minorHAnsi" w:cstheme="minorHAnsi"/>
              <w:spacing w:val="0"/>
              <w:sz w:val="22"/>
              <w:szCs w:val="22"/>
            </w:rPr>
            <w:t>D</w:t>
          </w:r>
          <w:r w:rsidR="00AD221A" w:rsidRPr="000E1FF7">
            <w:rPr>
              <w:rFonts w:asciiTheme="minorHAnsi" w:hAnsiTheme="minorHAnsi" w:cstheme="minorHAnsi"/>
              <w:spacing w:val="0"/>
              <w:sz w:val="22"/>
              <w:szCs w:val="22"/>
            </w:rPr>
            <w:t xml:space="preserve">ronning Mauds minne høyskole for barnehagelærerutdanning. </w:t>
          </w:r>
        </w:p>
        <w:p w14:paraId="67B32555" w14:textId="567FC5F5" w:rsidR="009A7CBC" w:rsidRPr="000E1FF7" w:rsidRDefault="009A7CBC" w:rsidP="000E1FF7">
          <w:pPr>
            <w:pStyle w:val="Friform"/>
            <w:numPr>
              <w:ilvl w:val="0"/>
              <w:numId w:val="5"/>
            </w:numPr>
            <w:rPr>
              <w:rFonts w:asciiTheme="minorHAnsi" w:hAnsiTheme="minorHAnsi" w:cstheme="minorHAnsi"/>
              <w:spacing w:val="0"/>
              <w:sz w:val="22"/>
              <w:szCs w:val="22"/>
            </w:rPr>
          </w:pPr>
          <w:r w:rsidRPr="000E1FF7">
            <w:rPr>
              <w:rFonts w:asciiTheme="minorHAnsi" w:hAnsiTheme="minorHAnsi" w:cstheme="minorHAnsi"/>
              <w:spacing w:val="0"/>
              <w:sz w:val="22"/>
              <w:szCs w:val="22"/>
            </w:rPr>
            <w:t>Barne- og familietjenesten (BFT).</w:t>
          </w:r>
        </w:p>
        <w:p w14:paraId="5EAC18E0" w14:textId="14933B9E" w:rsidR="009A7CBC" w:rsidRPr="000E1FF7" w:rsidRDefault="009A7CBC" w:rsidP="000E1FF7">
          <w:pPr>
            <w:pStyle w:val="Ingenmellomrom"/>
            <w:numPr>
              <w:ilvl w:val="1"/>
              <w:numId w:val="5"/>
            </w:numPr>
            <w:rPr>
              <w:rFonts w:cstheme="minorHAnsi"/>
              <w:sz w:val="22"/>
              <w:szCs w:val="22"/>
            </w:rPr>
          </w:pPr>
          <w:r w:rsidRPr="000E1FF7">
            <w:rPr>
              <w:rFonts w:cstheme="minorHAnsi"/>
              <w:sz w:val="22"/>
              <w:szCs w:val="22"/>
            </w:rPr>
            <w:t>Fagteam Østbyen: Samarbeidsteam med barnehagestyrere, pedagoger, foreldre, fagledere, spesialpedagoger, BFT og helsestasjon.</w:t>
          </w:r>
        </w:p>
        <w:p w14:paraId="0B4331E7" w14:textId="123F17B8" w:rsidR="009A7CBC" w:rsidRPr="000E1FF7" w:rsidRDefault="009A7CBC" w:rsidP="000E1FF7">
          <w:pPr>
            <w:pStyle w:val="Friform"/>
            <w:numPr>
              <w:ilvl w:val="0"/>
              <w:numId w:val="5"/>
            </w:numPr>
            <w:rPr>
              <w:rFonts w:asciiTheme="minorHAnsi" w:hAnsiTheme="minorHAnsi" w:cstheme="minorHAnsi"/>
              <w:spacing w:val="0"/>
              <w:sz w:val="22"/>
              <w:szCs w:val="22"/>
            </w:rPr>
          </w:pPr>
          <w:r w:rsidRPr="000E1FF7">
            <w:rPr>
              <w:rFonts w:asciiTheme="minorHAnsi" w:hAnsiTheme="minorHAnsi" w:cstheme="minorHAnsi"/>
              <w:spacing w:val="0"/>
              <w:sz w:val="22"/>
              <w:szCs w:val="22"/>
            </w:rPr>
            <w:t>Trondheim kommune</w:t>
          </w:r>
          <w:r w:rsidR="00AD221A" w:rsidRPr="000E1FF7">
            <w:rPr>
              <w:rFonts w:asciiTheme="minorHAnsi" w:hAnsiTheme="minorHAnsi" w:cstheme="minorHAnsi"/>
              <w:spacing w:val="0"/>
              <w:sz w:val="22"/>
              <w:szCs w:val="22"/>
            </w:rPr>
            <w:t xml:space="preserve"> avdeling Fagenheten for oppvekst og utdanning</w:t>
          </w:r>
          <w:r w:rsidRPr="000E1FF7">
            <w:rPr>
              <w:rFonts w:asciiTheme="minorHAnsi" w:hAnsiTheme="minorHAnsi" w:cstheme="minorHAnsi"/>
              <w:spacing w:val="0"/>
              <w:sz w:val="22"/>
              <w:szCs w:val="22"/>
            </w:rPr>
            <w:t xml:space="preserve"> </w:t>
          </w:r>
        </w:p>
        <w:p w14:paraId="2BDE2D4E" w14:textId="77777777" w:rsidR="009A7CBC" w:rsidRPr="000E1FF7" w:rsidRDefault="009A7CBC" w:rsidP="000E1FF7">
          <w:pPr>
            <w:pStyle w:val="Friform"/>
            <w:numPr>
              <w:ilvl w:val="0"/>
              <w:numId w:val="5"/>
            </w:numPr>
            <w:rPr>
              <w:rFonts w:asciiTheme="minorHAnsi" w:hAnsiTheme="minorHAnsi" w:cstheme="minorHAnsi"/>
              <w:spacing w:val="0"/>
              <w:sz w:val="22"/>
              <w:szCs w:val="22"/>
            </w:rPr>
          </w:pPr>
          <w:r w:rsidRPr="000E1FF7">
            <w:rPr>
              <w:rFonts w:asciiTheme="minorHAnsi" w:hAnsiTheme="minorHAnsi" w:cstheme="minorHAnsi"/>
              <w:spacing w:val="0"/>
              <w:sz w:val="22"/>
              <w:szCs w:val="22"/>
            </w:rPr>
            <w:t>Nettverkssamarbeid: Samarbeid i nettverk med andre private barnehager.</w:t>
          </w:r>
        </w:p>
        <w:p w14:paraId="057CE0A2" w14:textId="6BE5A617" w:rsidR="009A7CBC" w:rsidRPr="000E1FF7" w:rsidRDefault="009A7CBC" w:rsidP="000E1FF7">
          <w:pPr>
            <w:pStyle w:val="Friform"/>
            <w:numPr>
              <w:ilvl w:val="0"/>
              <w:numId w:val="5"/>
            </w:numPr>
            <w:rPr>
              <w:rFonts w:asciiTheme="minorHAnsi" w:hAnsiTheme="minorHAnsi" w:cstheme="minorHAnsi"/>
              <w:spacing w:val="0"/>
              <w:sz w:val="22"/>
              <w:szCs w:val="22"/>
              <w:lang w:val="da-DK"/>
            </w:rPr>
          </w:pPr>
          <w:r w:rsidRPr="000E1FF7">
            <w:rPr>
              <w:rFonts w:asciiTheme="minorHAnsi" w:hAnsiTheme="minorHAnsi" w:cstheme="minorHAnsi"/>
              <w:spacing w:val="0"/>
              <w:sz w:val="22"/>
              <w:szCs w:val="22"/>
              <w:lang w:val="da-DK"/>
            </w:rPr>
            <w:t xml:space="preserve">Charlottenlund </w:t>
          </w:r>
          <w:r w:rsidR="00AD221A" w:rsidRPr="000E1FF7">
            <w:rPr>
              <w:rFonts w:asciiTheme="minorHAnsi" w:hAnsiTheme="minorHAnsi" w:cstheme="minorHAnsi"/>
              <w:spacing w:val="0"/>
              <w:sz w:val="22"/>
              <w:szCs w:val="22"/>
              <w:lang w:val="da-DK"/>
            </w:rPr>
            <w:t>barne</w:t>
          </w:r>
          <w:r w:rsidRPr="000E1FF7">
            <w:rPr>
              <w:rFonts w:asciiTheme="minorHAnsi" w:hAnsiTheme="minorHAnsi" w:cstheme="minorHAnsi"/>
              <w:spacing w:val="0"/>
              <w:sz w:val="22"/>
              <w:szCs w:val="22"/>
              <w:lang w:val="da-DK"/>
            </w:rPr>
            <w:t>skole, Brundalen skole</w:t>
          </w:r>
          <w:r w:rsidR="00AD221A" w:rsidRPr="000E1FF7">
            <w:rPr>
              <w:rFonts w:asciiTheme="minorHAnsi" w:hAnsiTheme="minorHAnsi" w:cstheme="minorHAnsi"/>
              <w:spacing w:val="0"/>
              <w:sz w:val="22"/>
              <w:szCs w:val="22"/>
              <w:lang w:val="da-DK"/>
            </w:rPr>
            <w:t>, Ranheim skole</w:t>
          </w:r>
          <w:r w:rsidRPr="000E1FF7">
            <w:rPr>
              <w:rFonts w:asciiTheme="minorHAnsi" w:hAnsiTheme="minorHAnsi" w:cstheme="minorHAnsi"/>
              <w:spacing w:val="0"/>
              <w:sz w:val="22"/>
              <w:szCs w:val="22"/>
              <w:lang w:val="da-DK"/>
            </w:rPr>
            <w:t xml:space="preserve"> og andre nærskoler.</w:t>
          </w:r>
        </w:p>
        <w:p w14:paraId="7C4A9C0D" w14:textId="62F9C966" w:rsidR="00AD221A" w:rsidRPr="000E1FF7" w:rsidRDefault="009A7CBC" w:rsidP="000E1FF7">
          <w:pPr>
            <w:pStyle w:val="Ingenmellomrom"/>
            <w:numPr>
              <w:ilvl w:val="0"/>
              <w:numId w:val="5"/>
            </w:numPr>
            <w:rPr>
              <w:rFonts w:cstheme="minorHAnsi"/>
              <w:sz w:val="22"/>
              <w:szCs w:val="22"/>
            </w:rPr>
          </w:pPr>
          <w:r w:rsidRPr="000E1FF7">
            <w:rPr>
              <w:rFonts w:cstheme="minorHAnsi"/>
              <w:sz w:val="22"/>
              <w:szCs w:val="22"/>
            </w:rPr>
            <w:t>NAV</w:t>
          </w:r>
          <w:r w:rsidR="00AD221A" w:rsidRPr="000E1FF7">
            <w:rPr>
              <w:rFonts w:cstheme="minorHAnsi"/>
              <w:sz w:val="22"/>
              <w:szCs w:val="22"/>
            </w:rPr>
            <w:t xml:space="preserve"> og </w:t>
          </w:r>
          <w:r w:rsidRPr="000E1FF7">
            <w:rPr>
              <w:rFonts w:cstheme="minorHAnsi"/>
              <w:sz w:val="22"/>
              <w:szCs w:val="22"/>
            </w:rPr>
            <w:t xml:space="preserve">Arbeidslivssenteret </w:t>
          </w:r>
        </w:p>
        <w:p w14:paraId="12D413ED" w14:textId="77777777" w:rsidR="009A7CBC" w:rsidRPr="000E1FF7" w:rsidRDefault="009A7CBC" w:rsidP="000E1FF7">
          <w:pPr>
            <w:pStyle w:val="Friform"/>
            <w:numPr>
              <w:ilvl w:val="0"/>
              <w:numId w:val="5"/>
            </w:numPr>
            <w:rPr>
              <w:rFonts w:asciiTheme="minorHAnsi" w:hAnsiTheme="minorHAnsi" w:cstheme="minorHAnsi"/>
              <w:spacing w:val="0"/>
              <w:sz w:val="22"/>
              <w:szCs w:val="22"/>
            </w:rPr>
          </w:pPr>
          <w:r w:rsidRPr="000E1FF7">
            <w:rPr>
              <w:rFonts w:asciiTheme="minorHAnsi" w:hAnsiTheme="minorHAnsi" w:cstheme="minorHAnsi"/>
              <w:spacing w:val="0"/>
              <w:sz w:val="22"/>
              <w:szCs w:val="22"/>
            </w:rPr>
            <w:t>«Livsglede for eldre»: Brundalen helse- og velferdssenter</w:t>
          </w:r>
        </w:p>
        <w:p w14:paraId="2D7446E4" w14:textId="77777777" w:rsidR="009A7CBC" w:rsidRPr="000E1FF7" w:rsidRDefault="009A7CBC" w:rsidP="000E1FF7">
          <w:pPr>
            <w:pStyle w:val="Friform"/>
            <w:numPr>
              <w:ilvl w:val="0"/>
              <w:numId w:val="5"/>
            </w:numPr>
            <w:rPr>
              <w:rFonts w:asciiTheme="minorHAnsi" w:hAnsiTheme="minorHAnsi" w:cstheme="minorHAnsi"/>
              <w:spacing w:val="0"/>
              <w:sz w:val="22"/>
              <w:szCs w:val="22"/>
            </w:rPr>
          </w:pPr>
          <w:r w:rsidRPr="000E1FF7">
            <w:rPr>
              <w:rFonts w:asciiTheme="minorHAnsi" w:hAnsiTheme="minorHAnsi" w:cstheme="minorHAnsi"/>
              <w:spacing w:val="0"/>
              <w:sz w:val="22"/>
              <w:szCs w:val="22"/>
            </w:rPr>
            <w:t>Gartneriet bhg – kompetansebarnehage innenfor ASK (Alternativ og supplerende kommunikasjon)</w:t>
          </w:r>
        </w:p>
        <w:p w14:paraId="63460044" w14:textId="2FA3FDC6" w:rsidR="00F61BF2" w:rsidRPr="000E1FF7" w:rsidRDefault="00F61BF2"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rPr>
          </w:pPr>
        </w:p>
        <w:p w14:paraId="414B61F5" w14:textId="0F0CCDB8" w:rsidR="00AC5E31" w:rsidRPr="008C18CB" w:rsidRDefault="00AC5E31"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793CBDBE" w14:textId="0798F08D" w:rsidR="00721BAE" w:rsidRDefault="00721BAE"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1150FA70" w14:textId="36D15A22" w:rsidR="009F12F5" w:rsidRDefault="009F12F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187BAB89" w14:textId="4C776C6E" w:rsidR="00385C53" w:rsidRDefault="00385C53"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15A91F9F" w14:textId="77777777" w:rsidR="00277538" w:rsidRDefault="00277538"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614B00C1" w14:textId="77777777" w:rsidR="00277538" w:rsidRDefault="00277538"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2F520087" w14:textId="77777777" w:rsidR="006F1542" w:rsidRDefault="006F1542"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1C8783DE" w14:textId="313FF6E4" w:rsidR="00385C53" w:rsidRDefault="00385C53"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57661241"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350E721B"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532477D7"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29617CC4"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362E3CF9"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5E4EFCFB"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5A5EEBE0"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3ED32F62"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56372C68"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6F83D020"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2488BDB1"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7421374B"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47E8CE1D"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06B73044" w14:textId="77777777" w:rsidR="003F3E35" w:rsidRDefault="003F3E35"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1E5EC524" w14:textId="77777777" w:rsidR="00385C53" w:rsidRDefault="00385C53" w:rsidP="000E1FF7">
          <w:pPr>
            <w:pStyle w:val="Standard"/>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asciiTheme="minorHAnsi" w:hAnsiTheme="minorHAnsi" w:cstheme="minorHAnsi"/>
              <w:color w:val="000000" w:themeColor="text1"/>
              <w:sz w:val="24"/>
              <w:szCs w:val="24"/>
            </w:rPr>
          </w:pPr>
        </w:p>
        <w:p w14:paraId="5A51AFD5" w14:textId="61DCDF35" w:rsidR="00385C53" w:rsidRDefault="00385C53" w:rsidP="00385C53">
          <w:pPr>
            <w:pStyle w:val="Overskrift1"/>
            <w:rPr>
              <w:rFonts w:asciiTheme="minorHAnsi" w:hAnsiTheme="minorHAnsi" w:cstheme="minorHAnsi"/>
              <w:color w:val="323E4F" w:themeColor="text2" w:themeShade="BF"/>
              <w:sz w:val="48"/>
              <w:szCs w:val="48"/>
            </w:rPr>
          </w:pPr>
          <w:bookmarkStart w:id="22" w:name="_Hlk19112163"/>
          <w:bookmarkStart w:id="23" w:name="_Toc83632160"/>
          <w:bookmarkStart w:id="24" w:name="_Toc143250268"/>
          <w:proofErr w:type="spellStart"/>
          <w:r w:rsidRPr="008C18CB">
            <w:rPr>
              <w:rFonts w:asciiTheme="minorHAnsi" w:hAnsiTheme="minorHAnsi" w:cstheme="minorHAnsi"/>
              <w:color w:val="323E4F" w:themeColor="text2" w:themeShade="BF"/>
              <w:sz w:val="48"/>
              <w:szCs w:val="48"/>
            </w:rPr>
            <w:lastRenderedPageBreak/>
            <w:t>Årshjul</w:t>
          </w:r>
          <w:bookmarkEnd w:id="23"/>
          <w:bookmarkEnd w:id="24"/>
          <w:proofErr w:type="spellEnd"/>
        </w:p>
        <w:p w14:paraId="716BD249" w14:textId="77777777" w:rsidR="00385C53" w:rsidRPr="00183AF3" w:rsidRDefault="00385C53" w:rsidP="00385C53">
          <w:pPr>
            <w:rPr>
              <w:sz w:val="16"/>
              <w:szCs w:val="16"/>
            </w:rPr>
          </w:pPr>
        </w:p>
        <w:tbl>
          <w:tblPr>
            <w:tblStyle w:val="Tabellrutenett"/>
            <w:tblW w:w="10065" w:type="dxa"/>
            <w:tblInd w:w="-431" w:type="dxa"/>
            <w:tblLook w:val="04A0" w:firstRow="1" w:lastRow="0" w:firstColumn="1" w:lastColumn="0" w:noHBand="0" w:noVBand="1"/>
          </w:tblPr>
          <w:tblGrid>
            <w:gridCol w:w="1734"/>
            <w:gridCol w:w="2803"/>
            <w:gridCol w:w="5528"/>
          </w:tblGrid>
          <w:tr w:rsidR="00385C53" w:rsidRPr="00354429" w14:paraId="41CCF825" w14:textId="77777777" w:rsidTr="578183BD">
            <w:tc>
              <w:tcPr>
                <w:tcW w:w="1734" w:type="dxa"/>
                <w:shd w:val="clear" w:color="auto" w:fill="ACB9CA" w:themeFill="text2" w:themeFillTint="66"/>
              </w:tcPr>
              <w:p w14:paraId="0AD36B2E"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MÅNED</w:t>
                </w:r>
              </w:p>
            </w:tc>
            <w:tc>
              <w:tcPr>
                <w:tcW w:w="2803" w:type="dxa"/>
                <w:shd w:val="clear" w:color="auto" w:fill="ACB9CA" w:themeFill="text2" w:themeFillTint="66"/>
              </w:tcPr>
              <w:p w14:paraId="6BC36D4B"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AKTIVITET / TEMA</w:t>
                </w:r>
              </w:p>
            </w:tc>
            <w:tc>
              <w:tcPr>
                <w:tcW w:w="5528" w:type="dxa"/>
                <w:shd w:val="clear" w:color="auto" w:fill="ACB9CA" w:themeFill="text2" w:themeFillTint="66"/>
              </w:tcPr>
              <w:p w14:paraId="4344CF2E"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INNHOLD</w:t>
                </w:r>
              </w:p>
            </w:tc>
          </w:tr>
          <w:tr w:rsidR="00385C53" w:rsidRPr="00354429" w14:paraId="45422627" w14:textId="77777777" w:rsidTr="578183BD">
            <w:tc>
              <w:tcPr>
                <w:tcW w:w="1734" w:type="dxa"/>
                <w:shd w:val="clear" w:color="auto" w:fill="DEEAF6" w:themeFill="accent5" w:themeFillTint="33"/>
              </w:tcPr>
              <w:p w14:paraId="6F587483"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AUGUST</w:t>
                </w:r>
              </w:p>
            </w:tc>
            <w:tc>
              <w:tcPr>
                <w:tcW w:w="2803" w:type="dxa"/>
                <w:shd w:val="clear" w:color="auto" w:fill="DEEAF6" w:themeFill="accent5" w:themeFillTint="33"/>
              </w:tcPr>
              <w:p w14:paraId="2F7AB3F6"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Oppstart av nytt bhg. år.</w:t>
                </w:r>
              </w:p>
            </w:tc>
            <w:tc>
              <w:tcPr>
                <w:tcW w:w="5528" w:type="dxa"/>
                <w:shd w:val="clear" w:color="auto" w:fill="DEEAF6" w:themeFill="accent5" w:themeFillTint="33"/>
              </w:tcPr>
              <w:p w14:paraId="1156AD47"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Nye barn og voksne gjør seg kjent med barnehagen.</w:t>
                </w:r>
              </w:p>
            </w:tc>
          </w:tr>
          <w:tr w:rsidR="00385C53" w:rsidRPr="00354429" w14:paraId="7117E736" w14:textId="77777777" w:rsidTr="578183BD">
            <w:tc>
              <w:tcPr>
                <w:tcW w:w="1734" w:type="dxa"/>
              </w:tcPr>
              <w:p w14:paraId="15BE8A33"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49C88CCF"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Oppstart nye barn</w:t>
                </w:r>
              </w:p>
            </w:tc>
            <w:tc>
              <w:tcPr>
                <w:tcW w:w="5528" w:type="dxa"/>
              </w:tcPr>
              <w:p w14:paraId="2DCEC993"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385C53" w:rsidRPr="00354429" w14:paraId="0DAB9302" w14:textId="77777777" w:rsidTr="578183BD">
            <w:tc>
              <w:tcPr>
                <w:tcW w:w="1734" w:type="dxa"/>
                <w:shd w:val="clear" w:color="auto" w:fill="DEEAF6" w:themeFill="accent5" w:themeFillTint="33"/>
              </w:tcPr>
              <w:p w14:paraId="3D0E0884"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SEPTEMBER</w:t>
                </w:r>
              </w:p>
            </w:tc>
            <w:tc>
              <w:tcPr>
                <w:tcW w:w="2803" w:type="dxa"/>
                <w:shd w:val="clear" w:color="auto" w:fill="DEEAF6" w:themeFill="accent5" w:themeFillTint="33"/>
              </w:tcPr>
              <w:p w14:paraId="5E697A35"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Vennskap </w:t>
                </w:r>
              </w:p>
            </w:tc>
            <w:tc>
              <w:tcPr>
                <w:tcW w:w="5528" w:type="dxa"/>
                <w:shd w:val="clear" w:color="auto" w:fill="DEEAF6" w:themeFill="accent5" w:themeFillTint="33"/>
              </w:tcPr>
              <w:p w14:paraId="0F821D52"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385C53" w:rsidRPr="00354429" w14:paraId="7DB14D17" w14:textId="77777777" w:rsidTr="578183BD">
            <w:trPr>
              <w:trHeight w:val="203"/>
            </w:trPr>
            <w:tc>
              <w:tcPr>
                <w:tcW w:w="1734" w:type="dxa"/>
              </w:tcPr>
              <w:p w14:paraId="0A335A65" w14:textId="68D854C3" w:rsidR="00385C53" w:rsidRPr="00354429" w:rsidRDefault="00C37271"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1</w:t>
                </w:r>
                <w:r w:rsidR="00D34AE1">
                  <w:rPr>
                    <w:rFonts w:asciiTheme="minorHAnsi" w:hAnsiTheme="minorHAnsi" w:cstheme="minorHAnsi"/>
                    <w:bCs/>
                    <w:color w:val="auto"/>
                    <w:sz w:val="20"/>
                    <w:lang w:val="nb-NO"/>
                  </w:rPr>
                  <w:t>1</w:t>
                </w:r>
                <w:r w:rsidR="00385C53" w:rsidRPr="00354429">
                  <w:rPr>
                    <w:rFonts w:asciiTheme="minorHAnsi" w:hAnsiTheme="minorHAnsi" w:cstheme="minorHAnsi"/>
                    <w:bCs/>
                    <w:color w:val="auto"/>
                    <w:sz w:val="20"/>
                    <w:lang w:val="nb-NO"/>
                  </w:rPr>
                  <w:t>.</w:t>
                </w:r>
                <w:r w:rsidR="00385C53">
                  <w:rPr>
                    <w:rFonts w:asciiTheme="minorHAnsi" w:hAnsiTheme="minorHAnsi" w:cstheme="minorHAnsi"/>
                    <w:bCs/>
                    <w:color w:val="auto"/>
                    <w:sz w:val="20"/>
                    <w:lang w:val="nb-NO"/>
                  </w:rPr>
                  <w:t xml:space="preserve"> </w:t>
                </w:r>
                <w:proofErr w:type="spellStart"/>
                <w:r w:rsidR="00385C53">
                  <w:rPr>
                    <w:rFonts w:asciiTheme="minorHAnsi" w:hAnsiTheme="minorHAnsi" w:cstheme="minorHAnsi"/>
                    <w:bCs/>
                    <w:color w:val="auto"/>
                    <w:sz w:val="20"/>
                    <w:lang w:val="nb-NO"/>
                  </w:rPr>
                  <w:t>sept</w:t>
                </w:r>
                <w:proofErr w:type="spellEnd"/>
                <w:r w:rsidR="00385C53" w:rsidRPr="00354429">
                  <w:rPr>
                    <w:rFonts w:asciiTheme="minorHAnsi" w:hAnsiTheme="minorHAnsi" w:cstheme="minorHAnsi"/>
                    <w:bCs/>
                    <w:color w:val="auto"/>
                    <w:sz w:val="20"/>
                    <w:lang w:val="nb-NO"/>
                  </w:rPr>
                  <w:t xml:space="preserve"> </w:t>
                </w:r>
              </w:p>
            </w:tc>
            <w:tc>
              <w:tcPr>
                <w:tcW w:w="2803" w:type="dxa"/>
              </w:tcPr>
              <w:p w14:paraId="6F1F7DAD"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Fotografering </w:t>
                </w:r>
                <w:proofErr w:type="spellStart"/>
                <w:r w:rsidRPr="00354429">
                  <w:rPr>
                    <w:rFonts w:asciiTheme="minorHAnsi" w:hAnsiTheme="minorHAnsi" w:cstheme="minorHAnsi"/>
                    <w:bCs/>
                    <w:color w:val="auto"/>
                    <w:sz w:val="20"/>
                    <w:lang w:val="nb-NO"/>
                  </w:rPr>
                  <w:t>kl</w:t>
                </w:r>
                <w:proofErr w:type="spellEnd"/>
                <w:r w:rsidRPr="00354429">
                  <w:rPr>
                    <w:rFonts w:asciiTheme="minorHAnsi" w:hAnsiTheme="minorHAnsi" w:cstheme="minorHAnsi"/>
                    <w:bCs/>
                    <w:color w:val="auto"/>
                    <w:sz w:val="20"/>
                    <w:lang w:val="nb-NO"/>
                  </w:rPr>
                  <w:t xml:space="preserve"> 9.00 – 13.00</w:t>
                </w:r>
              </w:p>
            </w:tc>
            <w:tc>
              <w:tcPr>
                <w:tcW w:w="5528" w:type="dxa"/>
              </w:tcPr>
              <w:p w14:paraId="26253D67"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385C53" w:rsidRPr="00354429" w14:paraId="4156B157" w14:textId="77777777" w:rsidTr="578183BD">
            <w:trPr>
              <w:trHeight w:val="270"/>
            </w:trPr>
            <w:tc>
              <w:tcPr>
                <w:tcW w:w="1734" w:type="dxa"/>
              </w:tcPr>
              <w:p w14:paraId="15E75FCC" w14:textId="5C7A1349" w:rsidR="00385C53" w:rsidRPr="00354429" w:rsidRDefault="00C37271" w:rsidP="0072522F">
                <w:pPr>
                  <w:pStyle w:val="Brdtekst"/>
                  <w:rPr>
                    <w:rFonts w:asciiTheme="minorHAnsi" w:hAnsiTheme="minorHAnsi" w:cstheme="minorHAnsi"/>
                    <w:bCs/>
                    <w:color w:val="auto"/>
                    <w:sz w:val="20"/>
                    <w:lang w:val="nb-NO"/>
                  </w:rPr>
                </w:pPr>
                <w:r>
                  <w:rPr>
                    <w:rFonts w:asciiTheme="minorHAnsi" w:hAnsiTheme="minorHAnsi" w:cstheme="minorHAnsi"/>
                    <w:bCs/>
                    <w:color w:val="auto"/>
                    <w:sz w:val="20"/>
                    <w:lang w:val="nb-NO"/>
                  </w:rPr>
                  <w:t>1</w:t>
                </w:r>
                <w:r w:rsidR="005B0B5C">
                  <w:rPr>
                    <w:rFonts w:asciiTheme="minorHAnsi" w:hAnsiTheme="minorHAnsi" w:cstheme="minorHAnsi"/>
                    <w:bCs/>
                    <w:color w:val="auto"/>
                    <w:sz w:val="20"/>
                    <w:lang w:val="nb-NO"/>
                  </w:rPr>
                  <w:t>8</w:t>
                </w:r>
                <w:r w:rsidR="00385C53" w:rsidRPr="00354429">
                  <w:rPr>
                    <w:rFonts w:asciiTheme="minorHAnsi" w:hAnsiTheme="minorHAnsi" w:cstheme="minorHAnsi"/>
                    <w:bCs/>
                    <w:color w:val="auto"/>
                    <w:sz w:val="20"/>
                    <w:lang w:val="nb-NO"/>
                  </w:rPr>
                  <w:t>. sept.</w:t>
                </w:r>
              </w:p>
            </w:tc>
            <w:tc>
              <w:tcPr>
                <w:tcW w:w="2803" w:type="dxa"/>
              </w:tcPr>
              <w:p w14:paraId="6852D313" w14:textId="77777777" w:rsidR="00385C53" w:rsidRPr="00354429" w:rsidRDefault="00385C53" w:rsidP="0072522F">
                <w:pPr>
                  <w:pStyle w:val="Brdtekst"/>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Foreldremøte </w:t>
                </w:r>
                <w:proofErr w:type="spellStart"/>
                <w:r w:rsidRPr="00354429">
                  <w:rPr>
                    <w:rFonts w:asciiTheme="minorHAnsi" w:hAnsiTheme="minorHAnsi" w:cstheme="minorHAnsi"/>
                    <w:bCs/>
                    <w:color w:val="auto"/>
                    <w:sz w:val="20"/>
                    <w:lang w:val="nb-NO"/>
                  </w:rPr>
                  <w:t>kl</w:t>
                </w:r>
                <w:proofErr w:type="spellEnd"/>
                <w:r w:rsidRPr="00354429">
                  <w:rPr>
                    <w:rFonts w:asciiTheme="minorHAnsi" w:hAnsiTheme="minorHAnsi" w:cstheme="minorHAnsi"/>
                    <w:bCs/>
                    <w:color w:val="auto"/>
                    <w:sz w:val="20"/>
                    <w:lang w:val="nb-NO"/>
                  </w:rPr>
                  <w:t xml:space="preserve"> 19.30 – 21.00</w:t>
                </w:r>
              </w:p>
            </w:tc>
            <w:tc>
              <w:tcPr>
                <w:tcW w:w="5528" w:type="dxa"/>
              </w:tcPr>
              <w:p w14:paraId="4C78620F" w14:textId="77777777" w:rsidR="00385C53" w:rsidRPr="00354429" w:rsidRDefault="00385C53" w:rsidP="0072522F">
                <w:pPr>
                  <w:pStyle w:val="Brdtekst"/>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Felles og avdelingsvis møte.</w:t>
                </w:r>
              </w:p>
            </w:tc>
          </w:tr>
          <w:tr w:rsidR="00385C53" w:rsidRPr="00354429" w14:paraId="2C299485" w14:textId="77777777" w:rsidTr="578183BD">
            <w:tc>
              <w:tcPr>
                <w:tcW w:w="1734" w:type="dxa"/>
              </w:tcPr>
              <w:p w14:paraId="35DE32EB"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Uke 38</w:t>
                </w:r>
              </w:p>
            </w:tc>
            <w:tc>
              <w:tcPr>
                <w:tcW w:w="2803" w:type="dxa"/>
              </w:tcPr>
              <w:p w14:paraId="285432D2"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Brannvernuke.</w:t>
                </w:r>
              </w:p>
            </w:tc>
            <w:tc>
              <w:tcPr>
                <w:tcW w:w="5528" w:type="dxa"/>
              </w:tcPr>
              <w:p w14:paraId="412E66C6"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385C53" w:rsidRPr="00354429" w14:paraId="7E229F37" w14:textId="77777777" w:rsidTr="578183BD">
            <w:tc>
              <w:tcPr>
                <w:tcW w:w="1734" w:type="dxa"/>
              </w:tcPr>
              <w:p w14:paraId="52337CF2"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1C4D2675" w14:textId="0F5851CE" w:rsidR="00385C53" w:rsidRPr="00354429" w:rsidRDefault="00FC0FFD"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Utedager</w:t>
                </w:r>
                <w:r w:rsidR="00385C53" w:rsidRPr="00354429">
                  <w:rPr>
                    <w:rFonts w:asciiTheme="minorHAnsi" w:hAnsiTheme="minorHAnsi" w:cstheme="minorHAnsi"/>
                    <w:bCs/>
                    <w:color w:val="auto"/>
                    <w:sz w:val="20"/>
                    <w:lang w:val="nb-NO"/>
                  </w:rPr>
                  <w:t xml:space="preserve"> for 3-5 åringer.</w:t>
                </w:r>
              </w:p>
            </w:tc>
            <w:tc>
              <w:tcPr>
                <w:tcW w:w="5528" w:type="dxa"/>
              </w:tcPr>
              <w:p w14:paraId="56C92879" w14:textId="76C56FB2" w:rsidR="00385C53" w:rsidRPr="00354429" w:rsidRDefault="00FC0FFD"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Utedager</w:t>
                </w:r>
                <w:r w:rsidRPr="00354429">
                  <w:rPr>
                    <w:rFonts w:asciiTheme="minorHAnsi" w:hAnsiTheme="minorHAnsi" w:cstheme="minorHAnsi"/>
                    <w:bCs/>
                    <w:color w:val="auto"/>
                    <w:sz w:val="20"/>
                    <w:lang w:val="nb-NO"/>
                  </w:rPr>
                  <w:t xml:space="preserve"> </w:t>
                </w:r>
                <w:r w:rsidR="00385C53" w:rsidRPr="00354429">
                  <w:rPr>
                    <w:rFonts w:asciiTheme="minorHAnsi" w:hAnsiTheme="minorHAnsi" w:cstheme="minorHAnsi"/>
                    <w:bCs/>
                    <w:color w:val="auto"/>
                    <w:sz w:val="20"/>
                    <w:lang w:val="nb-NO"/>
                  </w:rPr>
                  <w:t>for 3-5 åringene (Marihaugen og Fredrikkefryd)</w:t>
                </w:r>
              </w:p>
            </w:tc>
          </w:tr>
          <w:tr w:rsidR="00385C53" w:rsidRPr="00354429" w14:paraId="76FCE54B" w14:textId="77777777" w:rsidTr="578183BD">
            <w:tc>
              <w:tcPr>
                <w:tcW w:w="1734" w:type="dxa"/>
              </w:tcPr>
              <w:p w14:paraId="11430B73"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541B0807"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Utedager 0 – 2 åringer</w:t>
                </w:r>
              </w:p>
            </w:tc>
            <w:tc>
              <w:tcPr>
                <w:tcW w:w="5528" w:type="dxa"/>
              </w:tcPr>
              <w:p w14:paraId="2C0FD8CC"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Siristuen</w:t>
                </w:r>
              </w:p>
            </w:tc>
          </w:tr>
          <w:tr w:rsidR="00385C53" w:rsidRPr="00354429" w14:paraId="3BB051BA" w14:textId="77777777" w:rsidTr="578183BD">
            <w:tc>
              <w:tcPr>
                <w:tcW w:w="1734" w:type="dxa"/>
                <w:shd w:val="clear" w:color="auto" w:fill="DEEAF6" w:themeFill="accent5" w:themeFillTint="33"/>
              </w:tcPr>
              <w:p w14:paraId="5EF5709F"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OKTOBER</w:t>
                </w:r>
              </w:p>
            </w:tc>
            <w:tc>
              <w:tcPr>
                <w:tcW w:w="2803" w:type="dxa"/>
                <w:shd w:val="clear" w:color="auto" w:fill="DEEAF6" w:themeFill="accent5" w:themeFillTint="33"/>
              </w:tcPr>
              <w:p w14:paraId="08EE5FB4"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FN </w:t>
                </w:r>
                <w:proofErr w:type="gramStart"/>
                <w:r w:rsidRPr="00354429">
                  <w:rPr>
                    <w:rFonts w:asciiTheme="minorHAnsi" w:hAnsiTheme="minorHAnsi" w:cstheme="minorHAnsi"/>
                    <w:bCs/>
                    <w:color w:val="auto"/>
                    <w:sz w:val="20"/>
                    <w:lang w:val="nb-NO"/>
                  </w:rPr>
                  <w:t>-  FORUT</w:t>
                </w:r>
                <w:proofErr w:type="gramEnd"/>
              </w:p>
            </w:tc>
            <w:tc>
              <w:tcPr>
                <w:tcW w:w="5528" w:type="dxa"/>
                <w:shd w:val="clear" w:color="auto" w:fill="DEEAF6" w:themeFill="accent5" w:themeFillTint="33"/>
              </w:tcPr>
              <w:p w14:paraId="3BDA2AFF"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385C53" w:rsidRPr="00354429" w14:paraId="0671308F" w14:textId="77777777" w:rsidTr="578183BD">
            <w:tc>
              <w:tcPr>
                <w:tcW w:w="1734" w:type="dxa"/>
              </w:tcPr>
              <w:p w14:paraId="763C2548" w14:textId="10DAF684" w:rsidR="00385C53" w:rsidRPr="00354429" w:rsidRDefault="00415552"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9</w:t>
                </w:r>
                <w:r w:rsidR="00385C53" w:rsidRPr="00354429">
                  <w:rPr>
                    <w:rFonts w:asciiTheme="minorHAnsi" w:hAnsiTheme="minorHAnsi" w:cstheme="minorHAnsi"/>
                    <w:bCs/>
                    <w:color w:val="auto"/>
                    <w:sz w:val="20"/>
                    <w:lang w:val="nb-NO"/>
                  </w:rPr>
                  <w:t>. – 1</w:t>
                </w:r>
                <w:r>
                  <w:rPr>
                    <w:rFonts w:asciiTheme="minorHAnsi" w:hAnsiTheme="minorHAnsi" w:cstheme="minorHAnsi"/>
                    <w:bCs/>
                    <w:color w:val="auto"/>
                    <w:sz w:val="20"/>
                    <w:lang w:val="nb-NO"/>
                  </w:rPr>
                  <w:t>0</w:t>
                </w:r>
                <w:r w:rsidR="00385C53" w:rsidRPr="00354429">
                  <w:rPr>
                    <w:rFonts w:asciiTheme="minorHAnsi" w:hAnsiTheme="minorHAnsi" w:cstheme="minorHAnsi"/>
                    <w:bCs/>
                    <w:color w:val="auto"/>
                    <w:sz w:val="20"/>
                    <w:lang w:val="nb-NO"/>
                  </w:rPr>
                  <w:t xml:space="preserve">. </w:t>
                </w:r>
                <w:proofErr w:type="spellStart"/>
                <w:r w:rsidR="00385C53" w:rsidRPr="00354429">
                  <w:rPr>
                    <w:rFonts w:asciiTheme="minorHAnsi" w:hAnsiTheme="minorHAnsi" w:cstheme="minorHAnsi"/>
                    <w:bCs/>
                    <w:color w:val="auto"/>
                    <w:sz w:val="20"/>
                    <w:lang w:val="nb-NO"/>
                  </w:rPr>
                  <w:t>okt</w:t>
                </w:r>
                <w:proofErr w:type="spellEnd"/>
              </w:p>
            </w:tc>
            <w:tc>
              <w:tcPr>
                <w:tcW w:w="2803" w:type="dxa"/>
              </w:tcPr>
              <w:p w14:paraId="7C6F3DC1"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Planleggingsdager</w:t>
                </w:r>
              </w:p>
            </w:tc>
            <w:tc>
              <w:tcPr>
                <w:tcW w:w="5528" w:type="dxa"/>
              </w:tcPr>
              <w:p w14:paraId="52A10608"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Barnehagen er stengt. </w:t>
                </w:r>
                <w:r>
                  <w:rPr>
                    <w:rFonts w:asciiTheme="minorHAnsi" w:hAnsiTheme="minorHAnsi" w:cstheme="minorHAnsi"/>
                    <w:bCs/>
                    <w:color w:val="auto"/>
                    <w:sz w:val="20"/>
                    <w:lang w:val="nb-NO"/>
                  </w:rPr>
                  <w:t>Skolens h</w:t>
                </w:r>
                <w:r w:rsidRPr="00354429">
                  <w:rPr>
                    <w:rFonts w:asciiTheme="minorHAnsi" w:hAnsiTheme="minorHAnsi" w:cstheme="minorHAnsi"/>
                    <w:bCs/>
                    <w:color w:val="auto"/>
                    <w:sz w:val="20"/>
                    <w:lang w:val="nb-NO"/>
                  </w:rPr>
                  <w:t>østferie</w:t>
                </w:r>
                <w:r>
                  <w:rPr>
                    <w:rFonts w:asciiTheme="minorHAnsi" w:hAnsiTheme="minorHAnsi" w:cstheme="minorHAnsi"/>
                    <w:bCs/>
                    <w:color w:val="auto"/>
                    <w:sz w:val="20"/>
                    <w:lang w:val="nb-NO"/>
                  </w:rPr>
                  <w:t xml:space="preserve"> er i</w:t>
                </w:r>
                <w:r w:rsidRPr="00354429">
                  <w:rPr>
                    <w:rFonts w:asciiTheme="minorHAnsi" w:hAnsiTheme="minorHAnsi" w:cstheme="minorHAnsi"/>
                    <w:bCs/>
                    <w:color w:val="auto"/>
                    <w:sz w:val="20"/>
                    <w:lang w:val="nb-NO"/>
                  </w:rPr>
                  <w:t xml:space="preserve"> uke 41</w:t>
                </w:r>
              </w:p>
            </w:tc>
          </w:tr>
          <w:tr w:rsidR="00385C53" w:rsidRPr="00354429" w14:paraId="0B55B374" w14:textId="77777777" w:rsidTr="578183BD">
            <w:tc>
              <w:tcPr>
                <w:tcW w:w="1734" w:type="dxa"/>
              </w:tcPr>
              <w:p w14:paraId="3F6094A6" w14:textId="362DDD34"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2</w:t>
                </w:r>
                <w:r w:rsidR="00415552">
                  <w:rPr>
                    <w:rFonts w:asciiTheme="minorHAnsi" w:hAnsiTheme="minorHAnsi" w:cstheme="minorHAnsi"/>
                    <w:bCs/>
                    <w:color w:val="auto"/>
                    <w:sz w:val="20"/>
                    <w:lang w:val="nb-NO"/>
                  </w:rPr>
                  <w:t>3</w:t>
                </w:r>
                <w:r w:rsidRPr="00354429">
                  <w:rPr>
                    <w:rFonts w:asciiTheme="minorHAnsi" w:hAnsiTheme="minorHAnsi" w:cstheme="minorHAnsi"/>
                    <w:bCs/>
                    <w:color w:val="auto"/>
                    <w:sz w:val="20"/>
                    <w:lang w:val="nb-NO"/>
                  </w:rPr>
                  <w:t xml:space="preserve">. </w:t>
                </w:r>
                <w:proofErr w:type="spellStart"/>
                <w:r w:rsidRPr="00354429">
                  <w:rPr>
                    <w:rFonts w:asciiTheme="minorHAnsi" w:hAnsiTheme="minorHAnsi" w:cstheme="minorHAnsi"/>
                    <w:bCs/>
                    <w:color w:val="auto"/>
                    <w:sz w:val="20"/>
                    <w:lang w:val="nb-NO"/>
                  </w:rPr>
                  <w:t>okt</w:t>
                </w:r>
                <w:proofErr w:type="spellEnd"/>
              </w:p>
            </w:tc>
            <w:tc>
              <w:tcPr>
                <w:tcW w:w="2803" w:type="dxa"/>
              </w:tcPr>
              <w:p w14:paraId="77336EB5" w14:textId="55805CBF"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FN-dagen markeres med foreldrekaffe </w:t>
                </w:r>
                <w:proofErr w:type="spellStart"/>
                <w:r w:rsidRPr="00354429">
                  <w:rPr>
                    <w:rFonts w:asciiTheme="minorHAnsi" w:hAnsiTheme="minorHAnsi" w:cstheme="minorHAnsi"/>
                    <w:bCs/>
                    <w:color w:val="auto"/>
                    <w:sz w:val="20"/>
                    <w:lang w:val="nb-NO"/>
                  </w:rPr>
                  <w:t>kl</w:t>
                </w:r>
                <w:proofErr w:type="spellEnd"/>
                <w:r w:rsidRPr="00354429">
                  <w:rPr>
                    <w:rFonts w:asciiTheme="minorHAnsi" w:hAnsiTheme="minorHAnsi" w:cstheme="minorHAnsi"/>
                    <w:bCs/>
                    <w:color w:val="auto"/>
                    <w:sz w:val="20"/>
                    <w:lang w:val="nb-NO"/>
                  </w:rPr>
                  <w:t xml:space="preserve"> 15. – 16.</w:t>
                </w:r>
                <w:r w:rsidR="00DB7518">
                  <w:rPr>
                    <w:rFonts w:asciiTheme="minorHAnsi" w:hAnsiTheme="minorHAnsi" w:cstheme="minorHAnsi"/>
                    <w:bCs/>
                    <w:color w:val="auto"/>
                    <w:sz w:val="20"/>
                    <w:lang w:val="nb-NO"/>
                  </w:rPr>
                  <w:t>15</w:t>
                </w:r>
              </w:p>
            </w:tc>
            <w:tc>
              <w:tcPr>
                <w:tcW w:w="5528" w:type="dxa"/>
              </w:tcPr>
              <w:p w14:paraId="0B2AFDC2" w14:textId="5823B262" w:rsidR="00385C53" w:rsidRPr="00354429" w:rsidRDefault="00385C53"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Vi inviterer til foreldrekaffe med innsamling til FORUT barneaksjonen.</w:t>
                </w:r>
                <w:r w:rsidR="65E366D1" w:rsidRPr="578183BD">
                  <w:rPr>
                    <w:rFonts w:asciiTheme="minorHAnsi" w:hAnsiTheme="minorHAnsi" w:cstheme="minorBidi"/>
                    <w:color w:val="auto"/>
                    <w:sz w:val="20"/>
                    <w:szCs w:val="20"/>
                    <w:lang w:val="nb-NO"/>
                  </w:rPr>
                  <w:t xml:space="preserve"> Grønnsakssuppe lagd av skolestarterne</w:t>
                </w:r>
              </w:p>
            </w:tc>
          </w:tr>
          <w:tr w:rsidR="00385C53" w:rsidRPr="00354429" w14:paraId="20E1A9EA" w14:textId="77777777" w:rsidTr="578183BD">
            <w:tc>
              <w:tcPr>
                <w:tcW w:w="1734" w:type="dxa"/>
              </w:tcPr>
              <w:p w14:paraId="71D2108D"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22D1DFE5"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Livsglede for eldre</w:t>
                </w:r>
              </w:p>
            </w:tc>
            <w:tc>
              <w:tcPr>
                <w:tcW w:w="5528" w:type="dxa"/>
              </w:tcPr>
              <w:p w14:paraId="6887129B"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Skolestarterne besøker Brundalen helse- og velferdssenter </w:t>
                </w:r>
              </w:p>
            </w:tc>
          </w:tr>
          <w:tr w:rsidR="00385C53" w:rsidRPr="00354429" w14:paraId="378BCAA8" w14:textId="77777777" w:rsidTr="578183BD">
            <w:tc>
              <w:tcPr>
                <w:tcW w:w="1734" w:type="dxa"/>
                <w:shd w:val="clear" w:color="auto" w:fill="DEEAF6" w:themeFill="accent5" w:themeFillTint="33"/>
              </w:tcPr>
              <w:p w14:paraId="0C40352D"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NOVEMBER</w:t>
                </w:r>
              </w:p>
            </w:tc>
            <w:tc>
              <w:tcPr>
                <w:tcW w:w="2803" w:type="dxa"/>
                <w:shd w:val="clear" w:color="auto" w:fill="DEEAF6" w:themeFill="accent5" w:themeFillTint="33"/>
              </w:tcPr>
              <w:p w14:paraId="1644B78C"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Juleforberedelser </w:t>
                </w:r>
              </w:p>
            </w:tc>
            <w:tc>
              <w:tcPr>
                <w:tcW w:w="5528" w:type="dxa"/>
                <w:shd w:val="clear" w:color="auto" w:fill="DEEAF6" w:themeFill="accent5" w:themeFillTint="33"/>
              </w:tcPr>
              <w:p w14:paraId="6542322D" w14:textId="173ABB8F" w:rsidR="00385C53" w:rsidRPr="00354429" w:rsidRDefault="30A3A8B1"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Felles juleverksted på huset</w:t>
                </w:r>
              </w:p>
            </w:tc>
          </w:tr>
          <w:tr w:rsidR="00385C53" w:rsidRPr="00354429" w14:paraId="7F8E3894" w14:textId="77777777" w:rsidTr="578183BD">
            <w:tc>
              <w:tcPr>
                <w:tcW w:w="1734" w:type="dxa"/>
              </w:tcPr>
              <w:p w14:paraId="08EA4E80"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1FD23235"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Livsglede for eldre</w:t>
                </w:r>
              </w:p>
            </w:tc>
            <w:tc>
              <w:tcPr>
                <w:tcW w:w="5528" w:type="dxa"/>
              </w:tcPr>
              <w:p w14:paraId="5DDCED73"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Skolestarterne besøker Brundalen helse- og velferdssenter </w:t>
                </w:r>
              </w:p>
            </w:tc>
          </w:tr>
          <w:tr w:rsidR="00385C53" w:rsidRPr="00354429" w14:paraId="4AC03DA8" w14:textId="77777777" w:rsidTr="578183BD">
            <w:tc>
              <w:tcPr>
                <w:tcW w:w="1734" w:type="dxa"/>
                <w:shd w:val="clear" w:color="auto" w:fill="DEEAF6" w:themeFill="accent5" w:themeFillTint="33"/>
              </w:tcPr>
              <w:p w14:paraId="0E1D83E0"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DESEMBER</w:t>
                </w:r>
              </w:p>
            </w:tc>
            <w:tc>
              <w:tcPr>
                <w:tcW w:w="2803" w:type="dxa"/>
                <w:shd w:val="clear" w:color="auto" w:fill="DEEAF6" w:themeFill="accent5" w:themeFillTint="33"/>
              </w:tcPr>
              <w:p w14:paraId="1D58D077"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Advent og jul</w:t>
                </w:r>
              </w:p>
            </w:tc>
            <w:tc>
              <w:tcPr>
                <w:tcW w:w="5528" w:type="dxa"/>
                <w:shd w:val="clear" w:color="auto" w:fill="DEEAF6" w:themeFill="accent5" w:themeFillTint="33"/>
              </w:tcPr>
              <w:p w14:paraId="73421F86"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385C53" w:rsidRPr="00354429" w14:paraId="1B5DD943" w14:textId="77777777" w:rsidTr="578183BD">
            <w:tc>
              <w:tcPr>
                <w:tcW w:w="1734" w:type="dxa"/>
              </w:tcPr>
              <w:p w14:paraId="4C0A381D" w14:textId="77777777" w:rsidR="00385C53" w:rsidRPr="00354429" w:rsidRDefault="00385C5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1. des</w:t>
                </w:r>
              </w:p>
            </w:tc>
            <w:tc>
              <w:tcPr>
                <w:tcW w:w="2803" w:type="dxa"/>
              </w:tcPr>
              <w:p w14:paraId="3F178175" w14:textId="0DCE27DC" w:rsidR="00385C53" w:rsidRPr="00354429" w:rsidRDefault="00385C53"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Vekker nissen </w:t>
                </w:r>
                <w:proofErr w:type="spellStart"/>
                <w:r w:rsidRPr="578183BD">
                  <w:rPr>
                    <w:rFonts w:asciiTheme="minorHAnsi" w:hAnsiTheme="minorHAnsi" w:cstheme="minorBidi"/>
                    <w:color w:val="auto"/>
                    <w:sz w:val="20"/>
                    <w:szCs w:val="20"/>
                    <w:lang w:val="nb-NO"/>
                  </w:rPr>
                  <w:t>kl</w:t>
                </w:r>
                <w:proofErr w:type="spellEnd"/>
                <w:r w:rsidRPr="578183BD">
                  <w:rPr>
                    <w:rFonts w:asciiTheme="minorHAnsi" w:hAnsiTheme="minorHAnsi" w:cstheme="minorBidi"/>
                    <w:color w:val="auto"/>
                    <w:sz w:val="20"/>
                    <w:szCs w:val="20"/>
                    <w:lang w:val="nb-NO"/>
                  </w:rPr>
                  <w:t xml:space="preserve"> 10.00</w:t>
                </w:r>
                <w:r w:rsidR="3FD9B229" w:rsidRPr="578183BD">
                  <w:rPr>
                    <w:rFonts w:asciiTheme="minorHAnsi" w:hAnsiTheme="minorHAnsi" w:cstheme="minorBidi"/>
                    <w:color w:val="auto"/>
                    <w:sz w:val="20"/>
                    <w:szCs w:val="20"/>
                    <w:lang w:val="nb-NO"/>
                  </w:rPr>
                  <w:t xml:space="preserve"> og nissefest</w:t>
                </w:r>
              </w:p>
            </w:tc>
            <w:tc>
              <w:tcPr>
                <w:tcW w:w="5528" w:type="dxa"/>
              </w:tcPr>
              <w:p w14:paraId="1B6DD189" w14:textId="5688D1BB" w:rsidR="00385C53" w:rsidRPr="00354429" w:rsidRDefault="39F74DE7"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På </w:t>
                </w:r>
                <w:r w:rsidR="005148F8">
                  <w:rPr>
                    <w:rFonts w:asciiTheme="minorHAnsi" w:hAnsiTheme="minorHAnsi" w:cstheme="minorBidi"/>
                    <w:color w:val="auto"/>
                    <w:sz w:val="20"/>
                    <w:szCs w:val="20"/>
                    <w:lang w:val="nb-NO"/>
                  </w:rPr>
                  <w:t>F</w:t>
                </w:r>
                <w:r w:rsidR="00385C53" w:rsidRPr="578183BD">
                  <w:rPr>
                    <w:rFonts w:asciiTheme="minorHAnsi" w:hAnsiTheme="minorHAnsi" w:cstheme="minorBidi"/>
                    <w:color w:val="auto"/>
                    <w:sz w:val="20"/>
                    <w:szCs w:val="20"/>
                    <w:lang w:val="nb-NO"/>
                  </w:rPr>
                  <w:t>redrikkefryd</w:t>
                </w:r>
              </w:p>
              <w:p w14:paraId="03CE45F1" w14:textId="5E3F8654" w:rsidR="00385C53" w:rsidRPr="00354429" w:rsidRDefault="67720816"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Julegrøt</w:t>
                </w:r>
              </w:p>
            </w:tc>
          </w:tr>
          <w:tr w:rsidR="006F1AF3" w:rsidRPr="00354429" w14:paraId="60B70683" w14:textId="77777777" w:rsidTr="578183BD">
            <w:tc>
              <w:tcPr>
                <w:tcW w:w="1734" w:type="dxa"/>
              </w:tcPr>
              <w:p w14:paraId="45D11F31" w14:textId="77777777" w:rsidR="006F1AF3" w:rsidRPr="00354429" w:rsidRDefault="006F1AF3" w:rsidP="006F1AF3">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1</w:t>
                </w:r>
                <w:r>
                  <w:rPr>
                    <w:rFonts w:asciiTheme="minorHAnsi" w:hAnsiTheme="minorHAnsi" w:cstheme="minorBidi"/>
                    <w:color w:val="auto"/>
                    <w:sz w:val="20"/>
                    <w:szCs w:val="20"/>
                    <w:lang w:val="nb-NO"/>
                  </w:rPr>
                  <w:t>2</w:t>
                </w:r>
                <w:r w:rsidRPr="578183BD">
                  <w:rPr>
                    <w:rFonts w:asciiTheme="minorHAnsi" w:hAnsiTheme="minorHAnsi" w:cstheme="minorBidi"/>
                    <w:color w:val="auto"/>
                    <w:sz w:val="20"/>
                    <w:szCs w:val="20"/>
                    <w:lang w:val="nb-NO"/>
                  </w:rPr>
                  <w:t>. Des</w:t>
                </w:r>
              </w:p>
              <w:p w14:paraId="063EF5B4" w14:textId="77777777" w:rsidR="006F1AF3" w:rsidRPr="00354429" w:rsidRDefault="006F1AF3" w:rsidP="0072522F">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5920C09A" w14:textId="3F0E4B6F" w:rsidR="006F1AF3" w:rsidRPr="00354429" w:rsidRDefault="006F1AF3" w:rsidP="006F1AF3">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Luciamarkering. </w:t>
                </w:r>
                <w:proofErr w:type="spellStart"/>
                <w:r w:rsidRPr="578183BD">
                  <w:rPr>
                    <w:rFonts w:asciiTheme="minorHAnsi" w:hAnsiTheme="minorHAnsi" w:cstheme="minorBidi"/>
                    <w:color w:val="auto"/>
                    <w:sz w:val="20"/>
                    <w:szCs w:val="20"/>
                    <w:lang w:val="nb-NO"/>
                  </w:rPr>
                  <w:t>Kl</w:t>
                </w:r>
                <w:proofErr w:type="spellEnd"/>
                <w:r w:rsidRPr="578183BD">
                  <w:rPr>
                    <w:rFonts w:asciiTheme="minorHAnsi" w:hAnsiTheme="minorHAnsi" w:cstheme="minorBidi"/>
                    <w:color w:val="auto"/>
                    <w:sz w:val="20"/>
                    <w:szCs w:val="20"/>
                    <w:lang w:val="nb-NO"/>
                  </w:rPr>
                  <w:t xml:space="preserve"> 1</w:t>
                </w:r>
                <w:r w:rsidR="00D72577">
                  <w:rPr>
                    <w:rFonts w:asciiTheme="minorHAnsi" w:hAnsiTheme="minorHAnsi" w:cstheme="minorBidi"/>
                    <w:color w:val="auto"/>
                    <w:sz w:val="20"/>
                    <w:szCs w:val="20"/>
                    <w:lang w:val="nb-NO"/>
                  </w:rPr>
                  <w:t>4</w:t>
                </w:r>
                <w:r w:rsidRPr="578183BD">
                  <w:rPr>
                    <w:rFonts w:asciiTheme="minorHAnsi" w:hAnsiTheme="minorHAnsi" w:cstheme="minorBidi"/>
                    <w:color w:val="auto"/>
                    <w:sz w:val="20"/>
                    <w:szCs w:val="20"/>
                    <w:lang w:val="nb-NO"/>
                  </w:rPr>
                  <w:t>.</w:t>
                </w:r>
                <w:r w:rsidR="00CA6CFB">
                  <w:rPr>
                    <w:rFonts w:asciiTheme="minorHAnsi" w:hAnsiTheme="minorHAnsi" w:cstheme="minorBidi"/>
                    <w:color w:val="auto"/>
                    <w:sz w:val="20"/>
                    <w:szCs w:val="20"/>
                    <w:lang w:val="nb-NO"/>
                  </w:rPr>
                  <w:t>3</w:t>
                </w:r>
                <w:r w:rsidRPr="578183BD">
                  <w:rPr>
                    <w:rFonts w:asciiTheme="minorHAnsi" w:hAnsiTheme="minorHAnsi" w:cstheme="minorBidi"/>
                    <w:color w:val="auto"/>
                    <w:sz w:val="20"/>
                    <w:szCs w:val="20"/>
                    <w:lang w:val="nb-NO"/>
                  </w:rPr>
                  <w:t>0</w:t>
                </w:r>
              </w:p>
              <w:p w14:paraId="38649FEE" w14:textId="77777777" w:rsidR="006F1AF3" w:rsidRPr="578183BD" w:rsidRDefault="006F1AF3"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p>
            </w:tc>
            <w:tc>
              <w:tcPr>
                <w:tcW w:w="5528" w:type="dxa"/>
              </w:tcPr>
              <w:p w14:paraId="57337174" w14:textId="77777777" w:rsidR="006F1AF3" w:rsidRPr="00354429" w:rsidRDefault="006F1AF3" w:rsidP="006F1AF3">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Skolestarterne går </w:t>
                </w:r>
                <w:proofErr w:type="spellStart"/>
                <w:r w:rsidRPr="578183BD">
                  <w:rPr>
                    <w:rFonts w:asciiTheme="minorHAnsi" w:hAnsiTheme="minorHAnsi" w:cstheme="minorBidi"/>
                    <w:color w:val="auto"/>
                    <w:sz w:val="20"/>
                    <w:szCs w:val="20"/>
                    <w:lang w:val="nb-NO"/>
                  </w:rPr>
                  <w:t>Luciatog</w:t>
                </w:r>
                <w:proofErr w:type="spellEnd"/>
                <w:r w:rsidRPr="578183BD">
                  <w:rPr>
                    <w:rFonts w:asciiTheme="minorHAnsi" w:hAnsiTheme="minorHAnsi" w:cstheme="minorBidi"/>
                    <w:color w:val="auto"/>
                    <w:sz w:val="20"/>
                    <w:szCs w:val="20"/>
                    <w:lang w:val="nb-NO"/>
                  </w:rPr>
                  <w:t xml:space="preserve"> ute. Foreldre og søsken velkommen!</w:t>
                </w:r>
              </w:p>
              <w:p w14:paraId="07584761" w14:textId="4B6866F5" w:rsidR="006F1AF3" w:rsidRPr="578183BD" w:rsidRDefault="006F1AF3"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Ønsker du å ta bilde, ta bilde av ditt barn etter toget er ferdig. Vi tar fellesbilder. Lussekatter, gløgg/kaffe/saft</w:t>
                </w:r>
              </w:p>
            </w:tc>
          </w:tr>
          <w:tr w:rsidR="00B1514B" w:rsidRPr="00354429" w14:paraId="1A4CDA9A" w14:textId="77777777" w:rsidTr="578183BD">
            <w:tc>
              <w:tcPr>
                <w:tcW w:w="1734" w:type="dxa"/>
              </w:tcPr>
              <w:p w14:paraId="7648DC6E" w14:textId="5F3210C2" w:rsidR="00B1514B" w:rsidRPr="00354429" w:rsidRDefault="039C81F0"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1</w:t>
                </w:r>
                <w:r w:rsidR="00101DA8">
                  <w:rPr>
                    <w:rFonts w:asciiTheme="minorHAnsi" w:hAnsiTheme="minorHAnsi" w:cstheme="minorBidi"/>
                    <w:color w:val="auto"/>
                    <w:sz w:val="20"/>
                    <w:szCs w:val="20"/>
                    <w:lang w:val="nb-NO"/>
                  </w:rPr>
                  <w:t>6</w:t>
                </w:r>
                <w:r w:rsidRPr="578183BD">
                  <w:rPr>
                    <w:rFonts w:asciiTheme="minorHAnsi" w:hAnsiTheme="minorHAnsi" w:cstheme="minorBidi"/>
                    <w:color w:val="auto"/>
                    <w:sz w:val="20"/>
                    <w:szCs w:val="20"/>
                    <w:lang w:val="nb-NO"/>
                  </w:rPr>
                  <w:t>. des</w:t>
                </w:r>
              </w:p>
            </w:tc>
            <w:tc>
              <w:tcPr>
                <w:tcW w:w="2803" w:type="dxa"/>
              </w:tcPr>
              <w:p w14:paraId="643D7127" w14:textId="790FA3E5" w:rsidR="00B1514B" w:rsidRPr="00354429" w:rsidRDefault="7B147C81"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Julebord til barna</w:t>
                </w:r>
              </w:p>
            </w:tc>
            <w:tc>
              <w:tcPr>
                <w:tcW w:w="5528" w:type="dxa"/>
              </w:tcPr>
              <w:p w14:paraId="242AD57D" w14:textId="28FA1CEF" w:rsidR="00B1514B" w:rsidRPr="00354429" w:rsidRDefault="70809AFD"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Hver avdeling ordner </w:t>
                </w:r>
                <w:proofErr w:type="spellStart"/>
                <w:r w:rsidRPr="578183BD">
                  <w:rPr>
                    <w:rFonts w:asciiTheme="minorHAnsi" w:hAnsiTheme="minorHAnsi" w:cstheme="minorBidi"/>
                    <w:color w:val="auto"/>
                    <w:sz w:val="20"/>
                    <w:szCs w:val="20"/>
                    <w:lang w:val="nb-NO"/>
                  </w:rPr>
                  <w:t>julebordbuffè</w:t>
                </w:r>
                <w:proofErr w:type="spellEnd"/>
              </w:p>
            </w:tc>
          </w:tr>
          <w:tr w:rsidR="00B1514B" w:rsidRPr="00354429" w14:paraId="6A66A9C9" w14:textId="77777777" w:rsidTr="578183BD">
            <w:tc>
              <w:tcPr>
                <w:tcW w:w="1734" w:type="dxa"/>
                <w:shd w:val="clear" w:color="auto" w:fill="DEEAF6" w:themeFill="accent5" w:themeFillTint="33"/>
              </w:tcPr>
              <w:p w14:paraId="116B16A5"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JANUAR</w:t>
                </w:r>
              </w:p>
            </w:tc>
            <w:tc>
              <w:tcPr>
                <w:tcW w:w="2803" w:type="dxa"/>
                <w:shd w:val="clear" w:color="auto" w:fill="DEEAF6" w:themeFill="accent5" w:themeFillTint="33"/>
              </w:tcPr>
              <w:p w14:paraId="54508378"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Vinter</w:t>
                </w:r>
              </w:p>
            </w:tc>
            <w:tc>
              <w:tcPr>
                <w:tcW w:w="5528" w:type="dxa"/>
                <w:shd w:val="clear" w:color="auto" w:fill="DEEAF6" w:themeFill="accent5" w:themeFillTint="33"/>
              </w:tcPr>
              <w:p w14:paraId="2FD07008"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B1514B" w:rsidRPr="00354429" w14:paraId="26906747" w14:textId="77777777" w:rsidTr="578183BD">
            <w:tc>
              <w:tcPr>
                <w:tcW w:w="1734" w:type="dxa"/>
              </w:tcPr>
              <w:p w14:paraId="7F8C7DC6" w14:textId="364FA7BB" w:rsidR="00B1514B" w:rsidRPr="00354429" w:rsidRDefault="001C2C84"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30</w:t>
                </w:r>
                <w:r w:rsidR="00B1514B" w:rsidRPr="00354429">
                  <w:rPr>
                    <w:rFonts w:asciiTheme="minorHAnsi" w:hAnsiTheme="minorHAnsi" w:cstheme="minorHAnsi"/>
                    <w:bCs/>
                    <w:color w:val="auto"/>
                    <w:sz w:val="20"/>
                    <w:lang w:val="nb-NO"/>
                  </w:rPr>
                  <w:t>. januar</w:t>
                </w:r>
              </w:p>
            </w:tc>
            <w:tc>
              <w:tcPr>
                <w:tcW w:w="2803" w:type="dxa"/>
              </w:tcPr>
              <w:p w14:paraId="4BC21B80"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Planleggingsdag.</w:t>
                </w:r>
              </w:p>
            </w:tc>
            <w:tc>
              <w:tcPr>
                <w:tcW w:w="5528" w:type="dxa"/>
              </w:tcPr>
              <w:p w14:paraId="70A5E007"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Barnehagen er stengt.</w:t>
                </w:r>
              </w:p>
            </w:tc>
          </w:tr>
          <w:tr w:rsidR="00B1514B" w:rsidRPr="00354429" w14:paraId="3A19261A" w14:textId="77777777" w:rsidTr="578183BD">
            <w:tc>
              <w:tcPr>
                <w:tcW w:w="1734" w:type="dxa"/>
                <w:shd w:val="clear" w:color="auto" w:fill="DEEAF6" w:themeFill="accent5" w:themeFillTint="33"/>
              </w:tcPr>
              <w:p w14:paraId="0CD6D6A7"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FEBRUAR</w:t>
                </w:r>
              </w:p>
            </w:tc>
            <w:tc>
              <w:tcPr>
                <w:tcW w:w="2803" w:type="dxa"/>
                <w:shd w:val="clear" w:color="auto" w:fill="DEEAF6" w:themeFill="accent5" w:themeFillTint="33"/>
              </w:tcPr>
              <w:p w14:paraId="28F57F90" w14:textId="3186335C" w:rsidR="00B1514B" w:rsidRPr="00354429" w:rsidRDefault="00B1514B"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p>
            </w:tc>
            <w:tc>
              <w:tcPr>
                <w:tcW w:w="5528" w:type="dxa"/>
                <w:shd w:val="clear" w:color="auto" w:fill="DEEAF6" w:themeFill="accent5" w:themeFillTint="33"/>
              </w:tcPr>
              <w:p w14:paraId="6D2B884F" w14:textId="6AE3A63A" w:rsidR="00B1514B" w:rsidRPr="00354429" w:rsidRDefault="1D09E787"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Vi markerer dagen</w:t>
                </w:r>
              </w:p>
            </w:tc>
          </w:tr>
          <w:tr w:rsidR="00B1514B" w:rsidRPr="00354429" w14:paraId="1DAEE2F8" w14:textId="77777777" w:rsidTr="578183BD">
            <w:tc>
              <w:tcPr>
                <w:tcW w:w="1734" w:type="dxa"/>
              </w:tcPr>
              <w:p w14:paraId="71D78065" w14:textId="618E07D5" w:rsidR="00B1514B" w:rsidRPr="00354429" w:rsidRDefault="000F4564"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6</w:t>
                </w:r>
                <w:r w:rsidR="00B1514B" w:rsidRPr="00354429">
                  <w:rPr>
                    <w:rFonts w:asciiTheme="minorHAnsi" w:hAnsiTheme="minorHAnsi" w:cstheme="minorHAnsi"/>
                    <w:bCs/>
                    <w:color w:val="auto"/>
                    <w:sz w:val="20"/>
                    <w:lang w:val="nb-NO"/>
                  </w:rPr>
                  <w:t>. februar</w:t>
                </w:r>
              </w:p>
            </w:tc>
            <w:tc>
              <w:tcPr>
                <w:tcW w:w="2803" w:type="dxa"/>
              </w:tcPr>
              <w:p w14:paraId="7365916F"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Samefolkets dag den 6.2.</w:t>
                </w:r>
              </w:p>
            </w:tc>
            <w:tc>
              <w:tcPr>
                <w:tcW w:w="5528" w:type="dxa"/>
              </w:tcPr>
              <w:p w14:paraId="1A893B26"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B1514B" w:rsidRPr="00354429" w14:paraId="4842F614" w14:textId="77777777" w:rsidTr="578183BD">
            <w:tc>
              <w:tcPr>
                <w:tcW w:w="1734" w:type="dxa"/>
                <w:shd w:val="clear" w:color="auto" w:fill="DEEAF6" w:themeFill="accent5" w:themeFillTint="33"/>
              </w:tcPr>
              <w:p w14:paraId="3B569553"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MARS</w:t>
                </w:r>
              </w:p>
            </w:tc>
            <w:tc>
              <w:tcPr>
                <w:tcW w:w="2803" w:type="dxa"/>
                <w:shd w:val="clear" w:color="auto" w:fill="DEEAF6" w:themeFill="accent5" w:themeFillTint="33"/>
              </w:tcPr>
              <w:p w14:paraId="03AB618E"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Fastelavn</w:t>
                </w:r>
                <w:r>
                  <w:rPr>
                    <w:rFonts w:asciiTheme="minorHAnsi" w:hAnsiTheme="minorHAnsi" w:cstheme="minorHAnsi"/>
                    <w:bCs/>
                    <w:color w:val="auto"/>
                    <w:sz w:val="20"/>
                    <w:lang w:val="nb-NO"/>
                  </w:rPr>
                  <w:t xml:space="preserve"> og </w:t>
                </w:r>
                <w:r w:rsidRPr="00354429">
                  <w:rPr>
                    <w:rFonts w:asciiTheme="minorHAnsi" w:hAnsiTheme="minorHAnsi" w:cstheme="minorHAnsi"/>
                    <w:bCs/>
                    <w:color w:val="auto"/>
                    <w:sz w:val="20"/>
                    <w:lang w:val="nb-NO"/>
                  </w:rPr>
                  <w:t>Påske</w:t>
                </w:r>
              </w:p>
            </w:tc>
            <w:tc>
              <w:tcPr>
                <w:tcW w:w="5528" w:type="dxa"/>
                <w:shd w:val="clear" w:color="auto" w:fill="DEEAF6" w:themeFill="accent5" w:themeFillTint="33"/>
              </w:tcPr>
              <w:p w14:paraId="60CA343D"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B1514B" w:rsidRPr="00354429" w14:paraId="5926BBF0" w14:textId="77777777" w:rsidTr="578183BD">
            <w:trPr>
              <w:trHeight w:val="435"/>
            </w:trPr>
            <w:tc>
              <w:tcPr>
                <w:tcW w:w="1734" w:type="dxa"/>
              </w:tcPr>
              <w:p w14:paraId="4BE74903" w14:textId="7EABA032" w:rsidR="00B1514B" w:rsidRDefault="009E2011"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3</w:t>
                </w:r>
                <w:r w:rsidR="00B1514B" w:rsidRPr="00A22FFB">
                  <w:rPr>
                    <w:rFonts w:asciiTheme="minorHAnsi" w:hAnsiTheme="minorHAnsi" w:cstheme="minorHAnsi"/>
                    <w:bCs/>
                    <w:color w:val="auto"/>
                    <w:sz w:val="20"/>
                    <w:lang w:val="nb-NO"/>
                  </w:rPr>
                  <w:t>.</w:t>
                </w:r>
                <w:r w:rsidR="00B1514B">
                  <w:rPr>
                    <w:rFonts w:asciiTheme="minorHAnsi" w:hAnsiTheme="minorHAnsi" w:cstheme="minorHAnsi"/>
                    <w:bCs/>
                    <w:color w:val="auto"/>
                    <w:sz w:val="20"/>
                    <w:lang w:val="nb-NO"/>
                  </w:rPr>
                  <w:t xml:space="preserve"> mars</w:t>
                </w:r>
              </w:p>
              <w:p w14:paraId="02E8D993"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39EF9BF1" w14:textId="6598E085" w:rsidR="00B1514B" w:rsidRPr="00354429" w:rsidRDefault="00B1514B" w:rsidP="00B1514B">
                <w:pPr>
                  <w:pStyle w:val="Brdtekst"/>
                  <w:rPr>
                    <w:rFonts w:asciiTheme="minorHAnsi" w:hAnsiTheme="minorHAnsi" w:cstheme="minorHAnsi"/>
                    <w:bCs/>
                    <w:color w:val="auto"/>
                    <w:sz w:val="20"/>
                    <w:lang w:val="nb-NO"/>
                  </w:rPr>
                </w:pPr>
                <w:proofErr w:type="spellStart"/>
                <w:r w:rsidRPr="00354429">
                  <w:rPr>
                    <w:rFonts w:asciiTheme="minorHAnsi" w:hAnsiTheme="minorHAnsi" w:cstheme="minorHAnsi"/>
                    <w:bCs/>
                    <w:color w:val="auto"/>
                    <w:sz w:val="20"/>
                    <w:lang w:val="nb-NO"/>
                  </w:rPr>
                  <w:t>Fastelaven</w:t>
                </w:r>
                <w:proofErr w:type="spellEnd"/>
                <w:r w:rsidRPr="00354429">
                  <w:rPr>
                    <w:rFonts w:asciiTheme="minorHAnsi" w:hAnsiTheme="minorHAnsi" w:cstheme="minorHAnsi"/>
                    <w:bCs/>
                    <w:color w:val="auto"/>
                    <w:sz w:val="20"/>
                    <w:lang w:val="nb-NO"/>
                  </w:rPr>
                  <w:t>/karneval</w:t>
                </w:r>
              </w:p>
            </w:tc>
            <w:tc>
              <w:tcPr>
                <w:tcW w:w="5528" w:type="dxa"/>
              </w:tcPr>
              <w:p w14:paraId="484D50EF" w14:textId="1D7AC7CD"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Fastelavn markeres med karneval – tema for utkledning</w:t>
                </w:r>
                <w:r>
                  <w:rPr>
                    <w:rFonts w:asciiTheme="minorHAnsi" w:hAnsiTheme="minorHAnsi" w:cstheme="minorHAnsi"/>
                    <w:bCs/>
                    <w:color w:val="auto"/>
                    <w:sz w:val="20"/>
                    <w:lang w:val="nb-NO"/>
                  </w:rPr>
                  <w:t xml:space="preserve"> bestemmes senere</w:t>
                </w:r>
              </w:p>
            </w:tc>
          </w:tr>
          <w:tr w:rsidR="00B1514B" w:rsidRPr="00354429" w14:paraId="08FB66C3" w14:textId="77777777" w:rsidTr="578183BD">
            <w:trPr>
              <w:trHeight w:val="300"/>
            </w:trPr>
            <w:tc>
              <w:tcPr>
                <w:tcW w:w="1734" w:type="dxa"/>
              </w:tcPr>
              <w:p w14:paraId="3E04BB3B" w14:textId="77777777" w:rsidR="00B1514B" w:rsidRDefault="00B1514B" w:rsidP="00B1514B">
                <w:pPr>
                  <w:pStyle w:val="Brdtekst"/>
                  <w:rPr>
                    <w:rFonts w:asciiTheme="minorHAnsi" w:hAnsiTheme="minorHAnsi" w:cstheme="minorHAnsi"/>
                    <w:bCs/>
                    <w:color w:val="auto"/>
                    <w:sz w:val="20"/>
                    <w:lang w:val="nb-NO"/>
                  </w:rPr>
                </w:pPr>
              </w:p>
            </w:tc>
            <w:tc>
              <w:tcPr>
                <w:tcW w:w="2803" w:type="dxa"/>
              </w:tcPr>
              <w:p w14:paraId="568FA67E" w14:textId="4CA271D8" w:rsidR="00B1514B" w:rsidRPr="00354429" w:rsidRDefault="00B1514B" w:rsidP="00B1514B">
                <w:pPr>
                  <w:pStyle w:val="Brdtekst"/>
                  <w:rPr>
                    <w:rFonts w:asciiTheme="minorHAnsi" w:hAnsiTheme="minorHAnsi" w:cstheme="minorHAnsi"/>
                    <w:bCs/>
                    <w:color w:val="auto"/>
                    <w:sz w:val="20"/>
                    <w:lang w:val="nb-NO"/>
                  </w:rPr>
                </w:pPr>
                <w:r>
                  <w:rPr>
                    <w:rFonts w:asciiTheme="minorHAnsi" w:hAnsiTheme="minorHAnsi" w:cstheme="minorHAnsi"/>
                    <w:bCs/>
                    <w:color w:val="auto"/>
                    <w:sz w:val="20"/>
                    <w:lang w:val="nb-NO"/>
                  </w:rPr>
                  <w:t>Utedager</w:t>
                </w:r>
                <w:r w:rsidRPr="00354429">
                  <w:rPr>
                    <w:rFonts w:asciiTheme="minorHAnsi" w:hAnsiTheme="minorHAnsi" w:cstheme="minorHAnsi"/>
                    <w:bCs/>
                    <w:color w:val="auto"/>
                    <w:sz w:val="20"/>
                    <w:lang w:val="nb-NO"/>
                  </w:rPr>
                  <w:t xml:space="preserve"> for 3-5 åringer.</w:t>
                </w:r>
              </w:p>
            </w:tc>
            <w:tc>
              <w:tcPr>
                <w:tcW w:w="5528" w:type="dxa"/>
              </w:tcPr>
              <w:p w14:paraId="5FF3045E" w14:textId="66774E19" w:rsidR="00B1514B" w:rsidRPr="00354429" w:rsidRDefault="00B1514B" w:rsidP="00B1514B">
                <w:pPr>
                  <w:pStyle w:val="Brdtekst"/>
                  <w:rPr>
                    <w:rFonts w:asciiTheme="minorHAnsi" w:hAnsiTheme="minorHAnsi" w:cstheme="minorHAnsi"/>
                    <w:bCs/>
                    <w:color w:val="auto"/>
                    <w:sz w:val="20"/>
                    <w:lang w:val="nb-NO"/>
                  </w:rPr>
                </w:pPr>
                <w:bookmarkStart w:id="25" w:name="_Hlk112780120"/>
                <w:r>
                  <w:rPr>
                    <w:rFonts w:asciiTheme="minorHAnsi" w:hAnsiTheme="minorHAnsi" w:cstheme="minorHAnsi"/>
                    <w:bCs/>
                    <w:color w:val="auto"/>
                    <w:sz w:val="20"/>
                    <w:lang w:val="nb-NO"/>
                  </w:rPr>
                  <w:t>Utedager</w:t>
                </w:r>
                <w:r w:rsidRPr="00354429">
                  <w:rPr>
                    <w:rFonts w:asciiTheme="minorHAnsi" w:hAnsiTheme="minorHAnsi" w:cstheme="minorHAnsi"/>
                    <w:bCs/>
                    <w:color w:val="auto"/>
                    <w:sz w:val="20"/>
                    <w:lang w:val="nb-NO"/>
                  </w:rPr>
                  <w:t xml:space="preserve"> </w:t>
                </w:r>
                <w:bookmarkEnd w:id="25"/>
                <w:r w:rsidRPr="00354429">
                  <w:rPr>
                    <w:rFonts w:asciiTheme="minorHAnsi" w:hAnsiTheme="minorHAnsi" w:cstheme="minorHAnsi"/>
                    <w:bCs/>
                    <w:color w:val="auto"/>
                    <w:sz w:val="20"/>
                    <w:lang w:val="nb-NO"/>
                  </w:rPr>
                  <w:t>for 3-5 åringene (Marihaugen og Fredrikkefryd)</w:t>
                </w:r>
              </w:p>
            </w:tc>
          </w:tr>
          <w:tr w:rsidR="00B1514B" w:rsidRPr="00354429" w14:paraId="462ADBFA" w14:textId="77777777" w:rsidTr="578183BD">
            <w:tc>
              <w:tcPr>
                <w:tcW w:w="1734" w:type="dxa"/>
              </w:tcPr>
              <w:p w14:paraId="2FA20DCC"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76F82578"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Utedager 0 – 2 åringer</w:t>
                </w:r>
              </w:p>
            </w:tc>
            <w:tc>
              <w:tcPr>
                <w:tcW w:w="5528" w:type="dxa"/>
              </w:tcPr>
              <w:p w14:paraId="28C26F0C"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Siristuen</w:t>
                </w:r>
              </w:p>
            </w:tc>
          </w:tr>
          <w:tr w:rsidR="00B1514B" w:rsidRPr="00354429" w14:paraId="22880C4D" w14:textId="77777777" w:rsidTr="578183BD">
            <w:tc>
              <w:tcPr>
                <w:tcW w:w="1734" w:type="dxa"/>
              </w:tcPr>
              <w:p w14:paraId="7545DDA2" w14:textId="345452BE" w:rsidR="00B1514B" w:rsidRPr="00354429" w:rsidRDefault="005A65F0"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2</w:t>
                </w:r>
                <w:r w:rsidR="00A16F67">
                  <w:rPr>
                    <w:rFonts w:asciiTheme="minorHAnsi" w:hAnsiTheme="minorHAnsi" w:cstheme="minorHAnsi"/>
                    <w:bCs/>
                    <w:color w:val="auto"/>
                    <w:sz w:val="20"/>
                    <w:lang w:val="nb-NO"/>
                  </w:rPr>
                  <w:t>4</w:t>
                </w:r>
                <w:r w:rsidR="00B1514B" w:rsidRPr="00354429">
                  <w:rPr>
                    <w:rFonts w:asciiTheme="minorHAnsi" w:hAnsiTheme="minorHAnsi" w:cstheme="minorHAnsi"/>
                    <w:bCs/>
                    <w:color w:val="auto"/>
                    <w:sz w:val="20"/>
                    <w:lang w:val="nb-NO"/>
                  </w:rPr>
                  <w:t>. mars</w:t>
                </w:r>
              </w:p>
            </w:tc>
            <w:tc>
              <w:tcPr>
                <w:tcW w:w="2803" w:type="dxa"/>
              </w:tcPr>
              <w:p w14:paraId="14548B90"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Påskefrokost </w:t>
                </w:r>
              </w:p>
            </w:tc>
            <w:tc>
              <w:tcPr>
                <w:tcW w:w="5528" w:type="dxa"/>
              </w:tcPr>
              <w:p w14:paraId="0A7AC299" w14:textId="42B7ABE8" w:rsidR="00EE36FD" w:rsidRPr="00354429" w:rsidRDefault="00B1514B"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Foreldrefrokost</w:t>
                </w:r>
                <w:r w:rsidR="4997C7DB" w:rsidRPr="578183BD">
                  <w:rPr>
                    <w:rFonts w:asciiTheme="minorHAnsi" w:hAnsiTheme="minorHAnsi" w:cstheme="minorBidi"/>
                    <w:color w:val="auto"/>
                    <w:sz w:val="20"/>
                    <w:szCs w:val="20"/>
                    <w:lang w:val="nb-NO"/>
                  </w:rPr>
                  <w:t>, foreldre tar med pålegg</w:t>
                </w:r>
                <w:r w:rsidR="00AB5285">
                  <w:rPr>
                    <w:rFonts w:asciiTheme="minorHAnsi" w:hAnsiTheme="minorHAnsi" w:cstheme="minorBidi"/>
                    <w:color w:val="auto"/>
                    <w:sz w:val="20"/>
                    <w:szCs w:val="20"/>
                    <w:lang w:val="nb-NO"/>
                  </w:rPr>
                  <w:t xml:space="preserve"> og drikke</w:t>
                </w:r>
                <w:r w:rsidR="4997C7DB" w:rsidRPr="578183BD">
                  <w:rPr>
                    <w:rFonts w:asciiTheme="minorHAnsi" w:hAnsiTheme="minorHAnsi" w:cstheme="minorBidi"/>
                    <w:color w:val="auto"/>
                    <w:sz w:val="20"/>
                    <w:szCs w:val="20"/>
                    <w:lang w:val="nb-NO"/>
                  </w:rPr>
                  <w:t xml:space="preserve">, vi har rundstykker og </w:t>
                </w:r>
                <w:r w:rsidR="00AB5285">
                  <w:rPr>
                    <w:rFonts w:asciiTheme="minorHAnsi" w:hAnsiTheme="minorHAnsi" w:cstheme="minorBidi"/>
                    <w:color w:val="auto"/>
                    <w:sz w:val="20"/>
                    <w:szCs w:val="20"/>
                    <w:lang w:val="nb-NO"/>
                  </w:rPr>
                  <w:t>kaffe/te</w:t>
                </w:r>
                <w:r w:rsidR="4997C7DB" w:rsidRPr="578183BD">
                  <w:rPr>
                    <w:rFonts w:asciiTheme="minorHAnsi" w:hAnsiTheme="minorHAnsi" w:cstheme="minorBidi"/>
                    <w:color w:val="auto"/>
                    <w:sz w:val="20"/>
                    <w:szCs w:val="20"/>
                    <w:lang w:val="nb-NO"/>
                  </w:rPr>
                  <w:t xml:space="preserve">, Siristuen har </w:t>
                </w:r>
                <w:r w:rsidR="0096005B">
                  <w:rPr>
                    <w:rFonts w:asciiTheme="minorHAnsi" w:hAnsiTheme="minorHAnsi" w:cstheme="minorBidi"/>
                    <w:color w:val="auto"/>
                    <w:sz w:val="20"/>
                    <w:szCs w:val="20"/>
                    <w:lang w:val="nb-NO"/>
                  </w:rPr>
                  <w:t xml:space="preserve">frokost </w:t>
                </w:r>
                <w:r w:rsidR="4997C7DB" w:rsidRPr="578183BD">
                  <w:rPr>
                    <w:rFonts w:asciiTheme="minorHAnsi" w:hAnsiTheme="minorHAnsi" w:cstheme="minorBidi"/>
                    <w:color w:val="auto"/>
                    <w:sz w:val="20"/>
                    <w:szCs w:val="20"/>
                    <w:lang w:val="nb-NO"/>
                  </w:rPr>
                  <w:t>kun med barna</w:t>
                </w:r>
              </w:p>
            </w:tc>
          </w:tr>
          <w:tr w:rsidR="00B1514B" w:rsidRPr="00354429" w14:paraId="4BEFB340" w14:textId="77777777" w:rsidTr="578183BD">
            <w:tc>
              <w:tcPr>
                <w:tcW w:w="1734" w:type="dxa"/>
                <w:shd w:val="clear" w:color="auto" w:fill="DEEAF6" w:themeFill="accent5" w:themeFillTint="33"/>
              </w:tcPr>
              <w:p w14:paraId="584C9999"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APRIL</w:t>
                </w:r>
              </w:p>
            </w:tc>
            <w:tc>
              <w:tcPr>
                <w:tcW w:w="2803" w:type="dxa"/>
                <w:shd w:val="clear" w:color="auto" w:fill="DEEAF6" w:themeFill="accent5" w:themeFillTint="33"/>
              </w:tcPr>
              <w:p w14:paraId="0DAD6232"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Vår</w:t>
                </w:r>
              </w:p>
            </w:tc>
            <w:tc>
              <w:tcPr>
                <w:tcW w:w="5528" w:type="dxa"/>
                <w:shd w:val="clear" w:color="auto" w:fill="DEEAF6" w:themeFill="accent5" w:themeFillTint="33"/>
              </w:tcPr>
              <w:p w14:paraId="4F9CC2F3"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B1514B" w:rsidRPr="00354429" w14:paraId="0E67F938" w14:textId="77777777" w:rsidTr="578183BD">
            <w:trPr>
              <w:trHeight w:val="329"/>
            </w:trPr>
            <w:tc>
              <w:tcPr>
                <w:tcW w:w="1734" w:type="dxa"/>
              </w:tcPr>
              <w:p w14:paraId="6CECFE48" w14:textId="092CB7CA" w:rsidR="00B1514B" w:rsidRPr="00354429" w:rsidRDefault="00172200"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1</w:t>
                </w:r>
                <w:r w:rsidR="00B1514B" w:rsidRPr="00354429">
                  <w:rPr>
                    <w:rFonts w:asciiTheme="minorHAnsi" w:hAnsiTheme="minorHAnsi" w:cstheme="minorHAnsi"/>
                    <w:bCs/>
                    <w:color w:val="auto"/>
                    <w:sz w:val="20"/>
                    <w:lang w:val="nb-NO"/>
                  </w:rPr>
                  <w:t>.-</w:t>
                </w:r>
                <w:r w:rsidR="00280971">
                  <w:rPr>
                    <w:rFonts w:asciiTheme="minorHAnsi" w:hAnsiTheme="minorHAnsi" w:cstheme="minorHAnsi"/>
                    <w:bCs/>
                    <w:color w:val="auto"/>
                    <w:sz w:val="20"/>
                    <w:lang w:val="nb-NO"/>
                  </w:rPr>
                  <w:t>6</w:t>
                </w:r>
                <w:r w:rsidR="00B1514B" w:rsidRPr="00354429">
                  <w:rPr>
                    <w:rFonts w:asciiTheme="minorHAnsi" w:hAnsiTheme="minorHAnsi" w:cstheme="minorHAnsi"/>
                    <w:bCs/>
                    <w:color w:val="auto"/>
                    <w:sz w:val="20"/>
                    <w:lang w:val="nb-NO"/>
                  </w:rPr>
                  <w:t>.</w:t>
                </w:r>
                <w:r w:rsidR="00EE36FD">
                  <w:rPr>
                    <w:rFonts w:asciiTheme="minorHAnsi" w:hAnsiTheme="minorHAnsi" w:cstheme="minorHAnsi"/>
                    <w:bCs/>
                    <w:color w:val="auto"/>
                    <w:sz w:val="20"/>
                    <w:lang w:val="nb-NO"/>
                  </w:rPr>
                  <w:t xml:space="preserve"> </w:t>
                </w:r>
                <w:r w:rsidR="00280971">
                  <w:rPr>
                    <w:rFonts w:asciiTheme="minorHAnsi" w:hAnsiTheme="minorHAnsi" w:cstheme="minorHAnsi"/>
                    <w:bCs/>
                    <w:color w:val="auto"/>
                    <w:sz w:val="20"/>
                    <w:lang w:val="nb-NO"/>
                  </w:rPr>
                  <w:t>april</w:t>
                </w:r>
              </w:p>
            </w:tc>
            <w:tc>
              <w:tcPr>
                <w:tcW w:w="2803" w:type="dxa"/>
              </w:tcPr>
              <w:p w14:paraId="5AE3F4C9"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Påskeuke</w:t>
                </w:r>
              </w:p>
            </w:tc>
            <w:tc>
              <w:tcPr>
                <w:tcW w:w="5528" w:type="dxa"/>
              </w:tcPr>
              <w:p w14:paraId="76329AC2" w14:textId="0C22EE94"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 xml:space="preserve">Barnehagen stengt fra onsdag </w:t>
                </w:r>
                <w:r w:rsidR="00172200">
                  <w:rPr>
                    <w:rFonts w:asciiTheme="minorHAnsi" w:hAnsiTheme="minorHAnsi" w:cstheme="minorHAnsi"/>
                    <w:bCs/>
                    <w:color w:val="auto"/>
                    <w:sz w:val="20"/>
                    <w:lang w:val="nb-NO"/>
                  </w:rPr>
                  <w:t>1</w:t>
                </w:r>
                <w:r w:rsidRPr="00354429">
                  <w:rPr>
                    <w:rFonts w:asciiTheme="minorHAnsi" w:hAnsiTheme="minorHAnsi" w:cstheme="minorHAnsi"/>
                    <w:bCs/>
                    <w:color w:val="auto"/>
                    <w:sz w:val="20"/>
                    <w:lang w:val="nb-NO"/>
                  </w:rPr>
                  <w:t>.</w:t>
                </w:r>
                <w:r w:rsidR="00EE36FD">
                  <w:rPr>
                    <w:rFonts w:asciiTheme="minorHAnsi" w:hAnsiTheme="minorHAnsi" w:cstheme="minorHAnsi"/>
                    <w:bCs/>
                    <w:color w:val="auto"/>
                    <w:sz w:val="20"/>
                    <w:lang w:val="nb-NO"/>
                  </w:rPr>
                  <w:t>-</w:t>
                </w:r>
                <w:r w:rsidR="00D5663C">
                  <w:rPr>
                    <w:rFonts w:asciiTheme="minorHAnsi" w:hAnsiTheme="minorHAnsi" w:cstheme="minorHAnsi"/>
                    <w:bCs/>
                    <w:color w:val="auto"/>
                    <w:sz w:val="20"/>
                    <w:lang w:val="nb-NO"/>
                  </w:rPr>
                  <w:t>6</w:t>
                </w:r>
                <w:r w:rsidR="00EE36FD">
                  <w:rPr>
                    <w:rFonts w:asciiTheme="minorHAnsi" w:hAnsiTheme="minorHAnsi" w:cstheme="minorHAnsi"/>
                    <w:bCs/>
                    <w:color w:val="auto"/>
                    <w:sz w:val="20"/>
                    <w:lang w:val="nb-NO"/>
                  </w:rPr>
                  <w:t>.</w:t>
                </w:r>
                <w:r w:rsidR="00D2610B">
                  <w:rPr>
                    <w:rFonts w:asciiTheme="minorHAnsi" w:hAnsiTheme="minorHAnsi" w:cstheme="minorHAnsi"/>
                    <w:bCs/>
                    <w:color w:val="auto"/>
                    <w:sz w:val="20"/>
                    <w:lang w:val="nb-NO"/>
                  </w:rPr>
                  <w:t>april</w:t>
                </w:r>
              </w:p>
            </w:tc>
          </w:tr>
          <w:tr w:rsidR="00B1514B" w:rsidRPr="00354429" w14:paraId="0A5A0BC8" w14:textId="77777777" w:rsidTr="578183BD">
            <w:trPr>
              <w:trHeight w:val="390"/>
            </w:trPr>
            <w:tc>
              <w:tcPr>
                <w:tcW w:w="1734" w:type="dxa"/>
              </w:tcPr>
              <w:p w14:paraId="45D08CD2" w14:textId="790E568F" w:rsidR="00B1514B" w:rsidRPr="00354429" w:rsidRDefault="005671A7" w:rsidP="00B1514B">
                <w:pPr>
                  <w:pStyle w:val="Brdtekst"/>
                  <w:rPr>
                    <w:rFonts w:asciiTheme="minorHAnsi" w:hAnsiTheme="minorHAnsi" w:cstheme="minorHAnsi"/>
                    <w:bCs/>
                    <w:color w:val="auto"/>
                    <w:sz w:val="20"/>
                    <w:lang w:val="nb-NO"/>
                  </w:rPr>
                </w:pPr>
                <w:r>
                  <w:rPr>
                    <w:rFonts w:asciiTheme="minorHAnsi" w:hAnsiTheme="minorHAnsi" w:cstheme="minorHAnsi"/>
                    <w:bCs/>
                    <w:color w:val="auto"/>
                    <w:sz w:val="20"/>
                    <w:lang w:val="nb-NO"/>
                  </w:rPr>
                  <w:t>1</w:t>
                </w:r>
                <w:r w:rsidR="00A919FA">
                  <w:rPr>
                    <w:rFonts w:asciiTheme="minorHAnsi" w:hAnsiTheme="minorHAnsi" w:cstheme="minorHAnsi"/>
                    <w:bCs/>
                    <w:color w:val="auto"/>
                    <w:sz w:val="20"/>
                    <w:lang w:val="nb-NO"/>
                  </w:rPr>
                  <w:t>6</w:t>
                </w:r>
                <w:r>
                  <w:rPr>
                    <w:rFonts w:asciiTheme="minorHAnsi" w:hAnsiTheme="minorHAnsi" w:cstheme="minorHAnsi"/>
                    <w:bCs/>
                    <w:color w:val="auto"/>
                    <w:sz w:val="20"/>
                    <w:lang w:val="nb-NO"/>
                  </w:rPr>
                  <w:t>. april</w:t>
                </w:r>
              </w:p>
            </w:tc>
            <w:tc>
              <w:tcPr>
                <w:tcW w:w="2803" w:type="dxa"/>
              </w:tcPr>
              <w:p w14:paraId="6CB725F5" w14:textId="6783B0BD" w:rsidR="00B1514B" w:rsidRPr="00354429" w:rsidRDefault="00B1514B" w:rsidP="00B1514B">
                <w:pPr>
                  <w:pStyle w:val="Brdtekst"/>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Årsmøte/foreldrerådsmøte</w:t>
                </w:r>
                <w:r w:rsidR="005671A7">
                  <w:rPr>
                    <w:rFonts w:asciiTheme="minorHAnsi" w:hAnsiTheme="minorHAnsi" w:cstheme="minorHAnsi"/>
                    <w:bCs/>
                    <w:color w:val="auto"/>
                    <w:sz w:val="20"/>
                    <w:lang w:val="nb-NO"/>
                  </w:rPr>
                  <w:t xml:space="preserve"> </w:t>
                </w:r>
              </w:p>
            </w:tc>
            <w:tc>
              <w:tcPr>
                <w:tcW w:w="5528" w:type="dxa"/>
              </w:tcPr>
              <w:p w14:paraId="2F0E3A3D" w14:textId="77777777" w:rsidR="00B1514B" w:rsidRDefault="00AE1089"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Foreldremøte 19.00-20.00</w:t>
                </w:r>
              </w:p>
              <w:p w14:paraId="493827C2" w14:textId="50585362" w:rsidR="00AE1089" w:rsidRPr="00354429" w:rsidRDefault="00AE1089"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Årsmøte</w:t>
                </w:r>
                <w:r w:rsidR="000202BE">
                  <w:rPr>
                    <w:rFonts w:asciiTheme="minorHAnsi" w:hAnsiTheme="minorHAnsi" w:cstheme="minorHAnsi"/>
                    <w:bCs/>
                    <w:color w:val="auto"/>
                    <w:sz w:val="20"/>
                    <w:lang w:val="nb-NO"/>
                  </w:rPr>
                  <w:t xml:space="preserve"> 20.00-20.30</w:t>
                </w:r>
              </w:p>
            </w:tc>
          </w:tr>
          <w:tr w:rsidR="00B1514B" w:rsidRPr="00354429" w14:paraId="01216001" w14:textId="77777777" w:rsidTr="578183BD">
            <w:tc>
              <w:tcPr>
                <w:tcW w:w="1734" w:type="dxa"/>
                <w:shd w:val="clear" w:color="auto" w:fill="DEEAF6" w:themeFill="accent5" w:themeFillTint="33"/>
              </w:tcPr>
              <w:p w14:paraId="3B82A404"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MAI</w:t>
                </w:r>
              </w:p>
            </w:tc>
            <w:tc>
              <w:tcPr>
                <w:tcW w:w="2803" w:type="dxa"/>
                <w:shd w:val="clear" w:color="auto" w:fill="DEEAF6" w:themeFill="accent5" w:themeFillTint="33"/>
              </w:tcPr>
              <w:p w14:paraId="1DDAF550"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Vår – 17. mai</w:t>
                </w:r>
              </w:p>
            </w:tc>
            <w:tc>
              <w:tcPr>
                <w:tcW w:w="5528" w:type="dxa"/>
                <w:shd w:val="clear" w:color="auto" w:fill="DEEAF6" w:themeFill="accent5" w:themeFillTint="33"/>
              </w:tcPr>
              <w:p w14:paraId="7401B8F4"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r w:rsidR="00B1514B" w:rsidRPr="00354429" w14:paraId="3BAD85CA" w14:textId="77777777" w:rsidTr="578183BD">
            <w:tc>
              <w:tcPr>
                <w:tcW w:w="1734" w:type="dxa"/>
              </w:tcPr>
              <w:p w14:paraId="786CC779" w14:textId="2945A643"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1</w:t>
                </w:r>
                <w:r w:rsidR="0043674D">
                  <w:rPr>
                    <w:rFonts w:asciiTheme="minorHAnsi" w:hAnsiTheme="minorHAnsi" w:cstheme="minorHAnsi"/>
                    <w:bCs/>
                    <w:color w:val="auto"/>
                    <w:sz w:val="20"/>
                    <w:lang w:val="nb-NO"/>
                  </w:rPr>
                  <w:t>5</w:t>
                </w:r>
                <w:r w:rsidRPr="00354429">
                  <w:rPr>
                    <w:rFonts w:asciiTheme="minorHAnsi" w:hAnsiTheme="minorHAnsi" w:cstheme="minorHAnsi"/>
                    <w:bCs/>
                    <w:color w:val="auto"/>
                    <w:sz w:val="20"/>
                    <w:lang w:val="nb-NO"/>
                  </w:rPr>
                  <w:t>. mai</w:t>
                </w:r>
              </w:p>
            </w:tc>
            <w:tc>
              <w:tcPr>
                <w:tcW w:w="2803" w:type="dxa"/>
              </w:tcPr>
              <w:p w14:paraId="002D673F"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Vårfest</w:t>
                </w:r>
              </w:p>
            </w:tc>
            <w:tc>
              <w:tcPr>
                <w:tcW w:w="5528" w:type="dxa"/>
              </w:tcPr>
              <w:p w14:paraId="3CE669AD" w14:textId="47E41D1C" w:rsidR="00B1514B" w:rsidRPr="00354429" w:rsidRDefault="00B1514B"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Vårfest for barna i barnehagen.</w:t>
                </w:r>
              </w:p>
              <w:p w14:paraId="68DE8552" w14:textId="3120BD91" w:rsidR="00B1514B" w:rsidRPr="00354429" w:rsidRDefault="07E7A609"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Gå i tog rundt barnehagen, hver avdeling </w:t>
                </w:r>
              </w:p>
            </w:tc>
          </w:tr>
          <w:tr w:rsidR="00B1514B" w:rsidRPr="00354429" w14:paraId="725D369D" w14:textId="77777777" w:rsidTr="578183BD">
            <w:trPr>
              <w:trHeight w:val="347"/>
            </w:trPr>
            <w:tc>
              <w:tcPr>
                <w:tcW w:w="1734" w:type="dxa"/>
                <w:shd w:val="clear" w:color="auto" w:fill="DEEAF6" w:themeFill="accent5" w:themeFillTint="33"/>
              </w:tcPr>
              <w:p w14:paraId="61208A7A"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JUNI</w:t>
                </w:r>
              </w:p>
            </w:tc>
            <w:tc>
              <w:tcPr>
                <w:tcW w:w="2803" w:type="dxa"/>
                <w:shd w:val="clear" w:color="auto" w:fill="DEEAF6" w:themeFill="accent5" w:themeFillTint="33"/>
              </w:tcPr>
              <w:p w14:paraId="64507845" w14:textId="393BC081" w:rsidR="00B1514B" w:rsidRPr="00354429" w:rsidRDefault="00B1514B"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 xml:space="preserve">Sommerfest </w:t>
                </w:r>
              </w:p>
              <w:p w14:paraId="40AC67D2" w14:textId="35F81DE4" w:rsidR="00B1514B" w:rsidRPr="00354429" w:rsidRDefault="4144EC79"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Utedager for 3-5 åringer.</w:t>
                </w:r>
              </w:p>
              <w:p w14:paraId="386D4D60" w14:textId="035BC319" w:rsidR="00B1514B" w:rsidRPr="00354429" w:rsidRDefault="00B1514B"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p>
            </w:tc>
            <w:tc>
              <w:tcPr>
                <w:tcW w:w="5528" w:type="dxa"/>
                <w:shd w:val="clear" w:color="auto" w:fill="DEEAF6" w:themeFill="accent5" w:themeFillTint="33"/>
              </w:tcPr>
              <w:p w14:paraId="5351583D" w14:textId="7C4442C8" w:rsidR="00B1514B" w:rsidRPr="00354429" w:rsidRDefault="00B1514B"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For foreldre</w:t>
                </w:r>
                <w:r w:rsidR="53704B61" w:rsidRPr="578183BD">
                  <w:rPr>
                    <w:rFonts w:asciiTheme="minorHAnsi" w:hAnsiTheme="minorHAnsi" w:cstheme="minorBidi"/>
                    <w:color w:val="auto"/>
                    <w:sz w:val="20"/>
                    <w:szCs w:val="20"/>
                    <w:lang w:val="nb-NO"/>
                  </w:rPr>
                  <w:t xml:space="preserve"> og</w:t>
                </w:r>
                <w:r w:rsidRPr="578183BD">
                  <w:rPr>
                    <w:rFonts w:asciiTheme="minorHAnsi" w:hAnsiTheme="minorHAnsi" w:cstheme="minorBidi"/>
                    <w:color w:val="auto"/>
                    <w:sz w:val="20"/>
                    <w:szCs w:val="20"/>
                    <w:lang w:val="nb-NO"/>
                  </w:rPr>
                  <w:t xml:space="preserve"> barn, SU arr.</w:t>
                </w:r>
              </w:p>
              <w:p w14:paraId="6A9E82D5" w14:textId="0A4DF483" w:rsidR="00B1514B" w:rsidRPr="00354429" w:rsidRDefault="50A2F76C"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Utedager for 3-5 åringene (Marihaugen og Fredrikkefryd)</w:t>
                </w:r>
              </w:p>
              <w:p w14:paraId="543E3AA9" w14:textId="7D601950" w:rsidR="00B1514B" w:rsidRPr="00354429" w:rsidRDefault="50A2F76C" w:rsidP="578183BD">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Bidi"/>
                    <w:color w:val="auto"/>
                    <w:sz w:val="20"/>
                    <w:szCs w:val="20"/>
                    <w:lang w:val="nb-NO"/>
                  </w:rPr>
                </w:pPr>
                <w:r w:rsidRPr="578183BD">
                  <w:rPr>
                    <w:rFonts w:asciiTheme="minorHAnsi" w:hAnsiTheme="minorHAnsi" w:cstheme="minorBidi"/>
                    <w:color w:val="auto"/>
                    <w:sz w:val="20"/>
                    <w:szCs w:val="20"/>
                    <w:lang w:val="nb-NO"/>
                  </w:rPr>
                  <w:t>Hele barnehagen drar i fjæra, griller</w:t>
                </w:r>
              </w:p>
            </w:tc>
          </w:tr>
          <w:tr w:rsidR="00B1514B" w:rsidRPr="00354429" w14:paraId="1C6E9D03" w14:textId="77777777" w:rsidTr="578183BD">
            <w:tc>
              <w:tcPr>
                <w:tcW w:w="1734" w:type="dxa"/>
              </w:tcPr>
              <w:p w14:paraId="7D052156"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c>
              <w:tcPr>
                <w:tcW w:w="2803" w:type="dxa"/>
              </w:tcPr>
              <w:p w14:paraId="48DCEDA2"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Utedager 0 – 2 åringer</w:t>
                </w:r>
              </w:p>
            </w:tc>
            <w:tc>
              <w:tcPr>
                <w:tcW w:w="5528" w:type="dxa"/>
              </w:tcPr>
              <w:p w14:paraId="5E953066"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Siristuen</w:t>
                </w:r>
              </w:p>
            </w:tc>
          </w:tr>
          <w:tr w:rsidR="00B1514B" w:rsidRPr="00354429" w14:paraId="19A5F179" w14:textId="77777777" w:rsidTr="578183BD">
            <w:tc>
              <w:tcPr>
                <w:tcW w:w="1734" w:type="dxa"/>
              </w:tcPr>
              <w:p w14:paraId="5A8A3B67" w14:textId="0C67832D" w:rsidR="00B1514B" w:rsidRPr="00354429" w:rsidRDefault="008A03B2"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Pr>
                    <w:rFonts w:asciiTheme="minorHAnsi" w:hAnsiTheme="minorHAnsi" w:cstheme="minorHAnsi"/>
                    <w:bCs/>
                    <w:color w:val="auto"/>
                    <w:sz w:val="20"/>
                    <w:lang w:val="nb-NO"/>
                  </w:rPr>
                  <w:t>2</w:t>
                </w:r>
                <w:r w:rsidR="00F14CA9">
                  <w:rPr>
                    <w:rFonts w:asciiTheme="minorHAnsi" w:hAnsiTheme="minorHAnsi" w:cstheme="minorHAnsi"/>
                    <w:bCs/>
                    <w:color w:val="auto"/>
                    <w:sz w:val="20"/>
                    <w:lang w:val="nb-NO"/>
                  </w:rPr>
                  <w:t>5</w:t>
                </w:r>
                <w:r w:rsidR="00B1514B" w:rsidRPr="00354429">
                  <w:rPr>
                    <w:rFonts w:asciiTheme="minorHAnsi" w:hAnsiTheme="minorHAnsi" w:cstheme="minorHAnsi"/>
                    <w:bCs/>
                    <w:color w:val="auto"/>
                    <w:sz w:val="20"/>
                    <w:lang w:val="nb-NO"/>
                  </w:rPr>
                  <w:t>. og 2</w:t>
                </w:r>
                <w:r w:rsidR="00F14CA9">
                  <w:rPr>
                    <w:rFonts w:asciiTheme="minorHAnsi" w:hAnsiTheme="minorHAnsi" w:cstheme="minorHAnsi"/>
                    <w:bCs/>
                    <w:color w:val="auto"/>
                    <w:sz w:val="20"/>
                    <w:lang w:val="nb-NO"/>
                  </w:rPr>
                  <w:t>6</w:t>
                </w:r>
                <w:r w:rsidR="00B1514B">
                  <w:rPr>
                    <w:rFonts w:asciiTheme="minorHAnsi" w:hAnsiTheme="minorHAnsi" w:cstheme="minorHAnsi"/>
                    <w:bCs/>
                    <w:color w:val="auto"/>
                    <w:sz w:val="20"/>
                    <w:lang w:val="nb-NO"/>
                  </w:rPr>
                  <w:t xml:space="preserve">. </w:t>
                </w:r>
                <w:r w:rsidR="00B1514B" w:rsidRPr="00354429">
                  <w:rPr>
                    <w:rFonts w:asciiTheme="minorHAnsi" w:hAnsiTheme="minorHAnsi" w:cstheme="minorHAnsi"/>
                    <w:bCs/>
                    <w:color w:val="auto"/>
                    <w:sz w:val="20"/>
                    <w:lang w:val="nb-NO"/>
                  </w:rPr>
                  <w:t>juni</w:t>
                </w:r>
              </w:p>
            </w:tc>
            <w:tc>
              <w:tcPr>
                <w:tcW w:w="2803" w:type="dxa"/>
              </w:tcPr>
              <w:p w14:paraId="0415CAEB"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Planleggingsdager</w:t>
                </w:r>
              </w:p>
            </w:tc>
            <w:tc>
              <w:tcPr>
                <w:tcW w:w="5528" w:type="dxa"/>
              </w:tcPr>
              <w:p w14:paraId="53164D72"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Barnehagen er stengt.</w:t>
                </w:r>
              </w:p>
            </w:tc>
          </w:tr>
          <w:tr w:rsidR="00B1514B" w:rsidRPr="00354429" w14:paraId="41208D3A" w14:textId="77777777" w:rsidTr="578183BD">
            <w:tc>
              <w:tcPr>
                <w:tcW w:w="1734" w:type="dxa"/>
                <w:shd w:val="clear" w:color="auto" w:fill="DEEAF6" w:themeFill="accent5" w:themeFillTint="33"/>
              </w:tcPr>
              <w:p w14:paraId="0E2D6762"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
                    <w:bCs/>
                    <w:color w:val="auto"/>
                    <w:sz w:val="20"/>
                    <w:lang w:val="nb-NO"/>
                  </w:rPr>
                </w:pPr>
                <w:r w:rsidRPr="00354429">
                  <w:rPr>
                    <w:rFonts w:asciiTheme="minorHAnsi" w:hAnsiTheme="minorHAnsi" w:cstheme="minorHAnsi"/>
                    <w:b/>
                    <w:bCs/>
                    <w:color w:val="auto"/>
                    <w:sz w:val="20"/>
                    <w:lang w:val="nb-NO"/>
                  </w:rPr>
                  <w:t>JULI</w:t>
                </w:r>
              </w:p>
            </w:tc>
            <w:tc>
              <w:tcPr>
                <w:tcW w:w="2803" w:type="dxa"/>
                <w:shd w:val="clear" w:color="auto" w:fill="DEEAF6" w:themeFill="accent5" w:themeFillTint="33"/>
              </w:tcPr>
              <w:p w14:paraId="7EE3C575"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Ferieavvikling</w:t>
                </w:r>
              </w:p>
            </w:tc>
            <w:tc>
              <w:tcPr>
                <w:tcW w:w="5528" w:type="dxa"/>
                <w:shd w:val="clear" w:color="auto" w:fill="DEEAF6" w:themeFill="accent5" w:themeFillTint="33"/>
              </w:tcPr>
              <w:p w14:paraId="031B15D0"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Sommerbarnehage med sammenslåtte avdelinger.</w:t>
                </w:r>
              </w:p>
            </w:tc>
          </w:tr>
          <w:tr w:rsidR="00B1514B" w:rsidRPr="00354429" w14:paraId="22A5EA3E" w14:textId="77777777" w:rsidTr="578183BD">
            <w:tc>
              <w:tcPr>
                <w:tcW w:w="1734" w:type="dxa"/>
              </w:tcPr>
              <w:p w14:paraId="18D6BA8C" w14:textId="1D7585EC"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Uke 28 og 2</w:t>
                </w:r>
                <w:r w:rsidR="00277538">
                  <w:rPr>
                    <w:rFonts w:asciiTheme="minorHAnsi" w:hAnsiTheme="minorHAnsi" w:cstheme="minorHAnsi"/>
                    <w:bCs/>
                    <w:color w:val="auto"/>
                    <w:sz w:val="20"/>
                    <w:lang w:val="nb-NO"/>
                  </w:rPr>
                  <w:t>9</w:t>
                </w:r>
              </w:p>
            </w:tc>
            <w:tc>
              <w:tcPr>
                <w:tcW w:w="2803" w:type="dxa"/>
              </w:tcPr>
              <w:p w14:paraId="00BF5A7D" w14:textId="77777777" w:rsidR="00B1514B" w:rsidRPr="00354429" w:rsidRDefault="00B1514B"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r w:rsidRPr="00354429">
                  <w:rPr>
                    <w:rFonts w:asciiTheme="minorHAnsi" w:hAnsiTheme="minorHAnsi" w:cstheme="minorHAnsi"/>
                    <w:bCs/>
                    <w:color w:val="auto"/>
                    <w:sz w:val="20"/>
                    <w:lang w:val="nb-NO"/>
                  </w:rPr>
                  <w:t>Sommerstengt barnehage.</w:t>
                </w:r>
              </w:p>
            </w:tc>
            <w:tc>
              <w:tcPr>
                <w:tcW w:w="5528" w:type="dxa"/>
              </w:tcPr>
              <w:p w14:paraId="47FF27C7" w14:textId="77777777" w:rsidR="00B1514B" w:rsidRPr="00354429" w:rsidRDefault="00000000" w:rsidP="00B1514B">
                <w:pPr>
                  <w:pStyle w:val="Brdtekst"/>
                  <w:pBdr>
                    <w:top w:val="none" w:sz="0" w:space="0" w:color="auto"/>
                    <w:left w:val="none" w:sz="0" w:space="0" w:color="auto"/>
                    <w:bottom w:val="none" w:sz="0" w:space="0" w:color="auto"/>
                    <w:right w:val="none" w:sz="0" w:space="0" w:color="auto"/>
                    <w:between w:val="none" w:sz="0" w:space="0" w:color="auto"/>
                    <w:bar w:val="none" w:sz="0" w:color="auto"/>
                  </w:pBdr>
                  <w:rPr>
                    <w:rFonts w:asciiTheme="minorHAnsi" w:hAnsiTheme="minorHAnsi" w:cstheme="minorHAnsi"/>
                    <w:bCs/>
                    <w:color w:val="auto"/>
                    <w:sz w:val="20"/>
                    <w:lang w:val="nb-NO"/>
                  </w:rPr>
                </w:pPr>
              </w:p>
            </w:tc>
          </w:tr>
        </w:tbl>
      </w:sdtContent>
    </w:sdt>
    <w:p w14:paraId="4D15DCF0" w14:textId="582089A3" w:rsidR="00992106" w:rsidRPr="00354429" w:rsidRDefault="00385C53" w:rsidP="006F1542">
      <w:pPr>
        <w:spacing w:line="240" w:lineRule="auto"/>
        <w:jc w:val="right"/>
        <w:rPr>
          <w:rFonts w:cstheme="minorHAnsi"/>
          <w:i/>
          <w:iCs/>
        </w:rPr>
      </w:pPr>
      <w:r w:rsidRPr="00354429">
        <w:rPr>
          <w:rFonts w:cstheme="minorHAnsi"/>
          <w:i/>
          <w:iCs/>
        </w:rPr>
        <w:t>NB! Med forbehold om endringer!</w:t>
      </w:r>
      <w:bookmarkEnd w:id="22"/>
    </w:p>
    <w:sectPr w:rsidR="00992106" w:rsidRPr="00354429" w:rsidSect="00992106">
      <w:headerReference w:type="default" r:id="rId14"/>
      <w:footerReference w:type="default" r:id="rId15"/>
      <w:headerReference w:type="first" r:id="rId16"/>
      <w:footerReference w:type="first" r:id="rId17"/>
      <w:pgSz w:w="11906" w:h="16838"/>
      <w:pgMar w:top="1134" w:right="1134" w:bottom="1134" w:left="1418" w:header="567"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56DB65" w14:textId="77777777" w:rsidR="000A6699" w:rsidRDefault="000A6699">
      <w:pPr>
        <w:spacing w:after="0" w:line="240" w:lineRule="auto"/>
      </w:pPr>
      <w:r>
        <w:separator/>
      </w:r>
    </w:p>
  </w:endnote>
  <w:endnote w:type="continuationSeparator" w:id="0">
    <w:p w14:paraId="10C818BC" w14:textId="77777777" w:rsidR="000A6699" w:rsidRDefault="000A6699">
      <w:pPr>
        <w:spacing w:after="0" w:line="240" w:lineRule="auto"/>
      </w:pPr>
      <w:r>
        <w:continuationSeparator/>
      </w:r>
    </w:p>
  </w:endnote>
  <w:endnote w:type="continuationNotice" w:id="1">
    <w:p w14:paraId="588E9CFF" w14:textId="77777777" w:rsidR="000A6699" w:rsidRDefault="000A669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Symbol">
    <w:altName w:val="Yu Gothic"/>
    <w:charset w:val="80"/>
    <w:family w:val="auto"/>
    <w:pitch w:val="default"/>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Helvetica">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Comic Sans MS">
    <w:panose1 w:val="030F0702030302020204"/>
    <w:charset w:val="00"/>
    <w:family w:val="script"/>
    <w:pitch w:val="variable"/>
    <w:sig w:usb0="00000687" w:usb1="00000013"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49886560"/>
      <w:docPartObj>
        <w:docPartGallery w:val="Page Numbers (Bottom of Page)"/>
        <w:docPartUnique/>
      </w:docPartObj>
    </w:sdtPr>
    <w:sdtContent>
      <w:p w14:paraId="23708F9D" w14:textId="77777777" w:rsidR="00721BAE" w:rsidRDefault="00721BAE">
        <w:pPr>
          <w:pStyle w:val="Bunntekst"/>
          <w:jc w:val="right"/>
        </w:pPr>
        <w:r>
          <w:fldChar w:fldCharType="begin"/>
        </w:r>
        <w:r>
          <w:instrText>PAGE   \* MERGEFORMAT</w:instrText>
        </w:r>
        <w:r>
          <w:fldChar w:fldCharType="separate"/>
        </w:r>
        <w:r>
          <w:rPr>
            <w:noProof/>
          </w:rPr>
          <w:t>2</w:t>
        </w:r>
        <w:r>
          <w:fldChar w:fldCharType="end"/>
        </w:r>
      </w:p>
    </w:sdtContent>
  </w:sdt>
  <w:p w14:paraId="3042518D" w14:textId="310F7AF2" w:rsidR="00721BAE" w:rsidRPr="00CF368A" w:rsidRDefault="6E081EB9" w:rsidP="6E081EB9">
    <w:pPr>
      <w:pStyle w:val="Bunntekst"/>
      <w:jc w:val="center"/>
      <w:rPr>
        <w:i/>
        <w:iCs/>
      </w:rPr>
    </w:pPr>
    <w:r w:rsidRPr="6E081EB9">
      <w:rPr>
        <w:i/>
        <w:iCs/>
      </w:rPr>
      <w:t xml:space="preserve">Jakobsgrenda barnehage SA </w:t>
    </w:r>
    <w:r w:rsidR="00721BAE">
      <w:tab/>
    </w:r>
    <w:r w:rsidRPr="6E081EB9">
      <w:rPr>
        <w:i/>
        <w:iCs/>
      </w:rPr>
      <w:t xml:space="preserve"> </w:t>
    </w:r>
    <w:r w:rsidR="00721BAE">
      <w:tab/>
    </w:r>
    <w:r w:rsidRPr="6E081EB9">
      <w:rPr>
        <w:i/>
        <w:iCs/>
      </w:rPr>
      <w:t>Årsplan høst 202</w:t>
    </w:r>
    <w:r w:rsidR="003F3E35">
      <w:rPr>
        <w:i/>
        <w:iCs/>
      </w:rPr>
      <w:t>5</w:t>
    </w:r>
    <w:r w:rsidRPr="6E081EB9">
      <w:rPr>
        <w:i/>
        <w:iCs/>
      </w:rPr>
      <w:t xml:space="preserve"> – vår 202</w:t>
    </w:r>
    <w:r w:rsidR="003F3E35">
      <w:rPr>
        <w:i/>
        <w:iCs/>
      </w:rPr>
      <w:t>6</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15"/>
      <w:gridCol w:w="3115"/>
      <w:gridCol w:w="3115"/>
    </w:tblGrid>
    <w:tr w:rsidR="6E081EB9" w14:paraId="10C2D9A2" w14:textId="77777777" w:rsidTr="6E081EB9">
      <w:tc>
        <w:tcPr>
          <w:tcW w:w="3115" w:type="dxa"/>
        </w:tcPr>
        <w:p w14:paraId="116E017C" w14:textId="600C32C3" w:rsidR="6E081EB9" w:rsidRDefault="6E081EB9" w:rsidP="6E081EB9">
          <w:pPr>
            <w:pStyle w:val="Topptekst"/>
            <w:ind w:left="-115"/>
          </w:pPr>
        </w:p>
      </w:tc>
      <w:tc>
        <w:tcPr>
          <w:tcW w:w="3115" w:type="dxa"/>
        </w:tcPr>
        <w:p w14:paraId="1A76A3CB" w14:textId="54F49BA3" w:rsidR="6E081EB9" w:rsidRDefault="6E081EB9" w:rsidP="6E081EB9">
          <w:pPr>
            <w:pStyle w:val="Topptekst"/>
            <w:jc w:val="center"/>
          </w:pPr>
        </w:p>
      </w:tc>
      <w:tc>
        <w:tcPr>
          <w:tcW w:w="3115" w:type="dxa"/>
        </w:tcPr>
        <w:p w14:paraId="2B93E507" w14:textId="539BE70A" w:rsidR="6E081EB9" w:rsidRDefault="6E081EB9" w:rsidP="6E081EB9">
          <w:pPr>
            <w:pStyle w:val="Topptekst"/>
            <w:ind w:right="-115"/>
            <w:jc w:val="right"/>
          </w:pPr>
        </w:p>
      </w:tc>
    </w:tr>
  </w:tbl>
  <w:p w14:paraId="72BC38CA" w14:textId="7C9BAF98" w:rsidR="6E081EB9" w:rsidRDefault="6E081EB9" w:rsidP="6E081EB9">
    <w:pPr>
      <w:pStyle w:val="Bunn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6C882D" w14:textId="77777777" w:rsidR="000A6699" w:rsidRDefault="000A6699">
      <w:pPr>
        <w:spacing w:after="0" w:line="240" w:lineRule="auto"/>
      </w:pPr>
      <w:r>
        <w:separator/>
      </w:r>
    </w:p>
  </w:footnote>
  <w:footnote w:type="continuationSeparator" w:id="0">
    <w:p w14:paraId="3C5837FD" w14:textId="77777777" w:rsidR="000A6699" w:rsidRDefault="000A6699">
      <w:pPr>
        <w:spacing w:after="0" w:line="240" w:lineRule="auto"/>
      </w:pPr>
      <w:r>
        <w:continuationSeparator/>
      </w:r>
    </w:p>
  </w:footnote>
  <w:footnote w:type="continuationNotice" w:id="1">
    <w:p w14:paraId="0EFAADFB" w14:textId="77777777" w:rsidR="000A6699" w:rsidRDefault="000A669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FE7635" w14:textId="3AE2E682" w:rsidR="00721BAE" w:rsidRDefault="00FE71AA" w:rsidP="0077366B">
    <w:pPr>
      <w:shd w:val="clear" w:color="auto" w:fill="FFFFFF"/>
      <w:spacing w:after="0" w:line="276" w:lineRule="auto"/>
      <w:rPr>
        <w:rFonts w:ascii="Comic Sans MS" w:eastAsia="Times New Roman" w:hAnsi="Comic Sans MS" w:cs="Arial"/>
        <w:color w:val="222222"/>
        <w:sz w:val="24"/>
        <w:szCs w:val="24"/>
        <w:lang w:eastAsia="nb-NO"/>
      </w:rPr>
    </w:pPr>
    <w:r>
      <w:rPr>
        <w:noProof/>
      </w:rPr>
      <w:drawing>
        <wp:anchor distT="0" distB="0" distL="114300" distR="114300" simplePos="0" relativeHeight="251658240" behindDoc="0" locked="0" layoutInCell="1" allowOverlap="1" wp14:anchorId="7AAA0126" wp14:editId="0FE5D4CE">
          <wp:simplePos x="0" y="0"/>
          <wp:positionH relativeFrom="margin">
            <wp:align>right</wp:align>
          </wp:positionH>
          <wp:positionV relativeFrom="paragraph">
            <wp:posOffset>-74295</wp:posOffset>
          </wp:positionV>
          <wp:extent cx="714375" cy="714375"/>
          <wp:effectExtent l="0" t="0" r="9525" b="0"/>
          <wp:wrapNone/>
          <wp:docPr id="728328994" name="Grafik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8328994" name=""/>
                  <pic:cNvPicPr/>
                </pic:nvPicPr>
                <pic:blipFill>
                  <a:blip r:embed="rId1">
                    <a:extLst>
                      <a:ext uri="{96DAC541-7B7A-43D3-8B79-37D633B846F1}">
                        <asvg:svgBlip xmlns:asvg="http://schemas.microsoft.com/office/drawing/2016/SVG/main" r:embed="rId2"/>
                      </a:ext>
                    </a:extLst>
                  </a:blip>
                  <a:stretch>
                    <a:fillRect/>
                  </a:stretch>
                </pic:blipFill>
                <pic:spPr>
                  <a:xfrm>
                    <a:off x="0" y="0"/>
                    <a:ext cx="714375" cy="714375"/>
                  </a:xfrm>
                  <a:prstGeom prst="rect">
                    <a:avLst/>
                  </a:prstGeom>
                </pic:spPr>
              </pic:pic>
            </a:graphicData>
          </a:graphic>
        </wp:anchor>
      </w:drawing>
    </w:r>
    <w:r w:rsidR="00721BAE" w:rsidRPr="00E1432A">
      <w:rPr>
        <w:rFonts w:ascii="Comic Sans MS" w:eastAsia="Times New Roman" w:hAnsi="Comic Sans MS" w:cs="Arial"/>
        <w:color w:val="222222"/>
        <w:sz w:val="24"/>
        <w:szCs w:val="24"/>
        <w:lang w:eastAsia="nb-NO"/>
      </w:rPr>
      <w:t>«Det skal en hel landsby til for å oppdra et barn»</w:t>
    </w:r>
    <w:r w:rsidR="0077366B">
      <w:rPr>
        <w:rFonts w:ascii="Comic Sans MS" w:eastAsia="Times New Roman" w:hAnsi="Comic Sans MS" w:cs="Arial"/>
        <w:color w:val="222222"/>
        <w:sz w:val="24"/>
        <w:szCs w:val="24"/>
        <w:lang w:eastAsia="nb-NO"/>
      </w:rPr>
      <w:t xml:space="preserve"> </w:t>
    </w:r>
    <w:r w:rsidR="0077366B">
      <w:rPr>
        <w:rFonts w:ascii="Comic Sans MS" w:eastAsia="Times New Roman" w:hAnsi="Comic Sans MS" w:cs="Arial"/>
        <w:color w:val="222222"/>
        <w:sz w:val="24"/>
        <w:szCs w:val="24"/>
        <w:lang w:eastAsia="nb-NO"/>
      </w:rPr>
      <w:tab/>
    </w:r>
    <w:r w:rsidR="0077366B">
      <w:rPr>
        <w:rFonts w:ascii="Comic Sans MS" w:eastAsia="Times New Roman" w:hAnsi="Comic Sans MS" w:cs="Arial"/>
        <w:color w:val="222222"/>
        <w:sz w:val="24"/>
        <w:szCs w:val="24"/>
        <w:lang w:eastAsia="nb-NO"/>
      </w:rPr>
      <w:tab/>
    </w:r>
    <w:r w:rsidR="0077366B">
      <w:rPr>
        <w:rFonts w:ascii="Comic Sans MS" w:eastAsia="Times New Roman" w:hAnsi="Comic Sans MS" w:cs="Arial"/>
        <w:color w:val="222222"/>
        <w:sz w:val="24"/>
        <w:szCs w:val="24"/>
        <w:lang w:eastAsia="nb-NO"/>
      </w:rPr>
      <w:tab/>
    </w:r>
    <w:r w:rsidR="0077366B">
      <w:rPr>
        <w:rFonts w:ascii="Comic Sans MS" w:eastAsia="Times New Roman" w:hAnsi="Comic Sans MS" w:cs="Arial"/>
        <w:color w:val="222222"/>
        <w:sz w:val="24"/>
        <w:szCs w:val="24"/>
        <w:lang w:eastAsia="nb-NO"/>
      </w:rPr>
      <w:tab/>
    </w:r>
  </w:p>
  <w:p w14:paraId="0F09BD40" w14:textId="77777777" w:rsidR="00721BAE" w:rsidRPr="00E1432A" w:rsidRDefault="00721BAE" w:rsidP="00992106">
    <w:pPr>
      <w:shd w:val="clear" w:color="auto" w:fill="FFFFFF"/>
      <w:spacing w:after="0" w:line="276" w:lineRule="auto"/>
      <w:jc w:val="center"/>
      <w:rPr>
        <w:rFonts w:ascii="Comic Sans MS" w:eastAsia="Times New Roman" w:hAnsi="Comic Sans MS" w:cs="Arial"/>
        <w:color w:val="222222"/>
        <w:sz w:val="24"/>
        <w:szCs w:val="24"/>
        <w:lang w:eastAsia="nb-NO"/>
      </w:rPr>
    </w:pPr>
  </w:p>
  <w:p w14:paraId="03AE0C9B" w14:textId="77777777" w:rsidR="00721BAE" w:rsidRDefault="00721BAE">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6DF523" w14:textId="77777777" w:rsidR="00721BAE" w:rsidRPr="00E1432A" w:rsidRDefault="00721BAE" w:rsidP="00992106">
    <w:pPr>
      <w:shd w:val="clear" w:color="auto" w:fill="FFFFFF"/>
      <w:spacing w:after="0" w:line="276" w:lineRule="auto"/>
      <w:jc w:val="center"/>
      <w:rPr>
        <w:rFonts w:ascii="Comic Sans MS" w:eastAsia="Times New Roman" w:hAnsi="Comic Sans MS" w:cs="Arial"/>
        <w:color w:val="222222"/>
        <w:sz w:val="24"/>
        <w:szCs w:val="24"/>
        <w:lang w:eastAsia="nb-NO"/>
      </w:rPr>
    </w:pPr>
    <w:bookmarkStart w:id="26" w:name="_Hlk14181222"/>
    <w:r w:rsidRPr="00E1432A">
      <w:rPr>
        <w:rFonts w:ascii="Comic Sans MS" w:eastAsia="Times New Roman" w:hAnsi="Comic Sans MS" w:cs="Arial"/>
        <w:color w:val="222222"/>
        <w:sz w:val="24"/>
        <w:szCs w:val="24"/>
        <w:lang w:eastAsia="nb-NO"/>
      </w:rPr>
      <w:t>«Det skal en hel landsby til for å oppdra et barn»</w:t>
    </w:r>
  </w:p>
  <w:bookmarkEnd w:id="26"/>
  <w:p w14:paraId="546228D7" w14:textId="77777777" w:rsidR="00721BAE" w:rsidRDefault="00721BAE">
    <w:pPr>
      <w:pStyle w:val="Top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multilevel"/>
    <w:tmpl w:val="00000005"/>
    <w:lvl w:ilvl="0">
      <w:start w:val="1"/>
      <w:numFmt w:val="bullet"/>
      <w:lvlText w:val=""/>
      <w:lvlJc w:val="left"/>
      <w:pPr>
        <w:tabs>
          <w:tab w:val="num" w:pos="720"/>
        </w:tabs>
        <w:ind w:left="720" w:hanging="360"/>
      </w:pPr>
      <w:rPr>
        <w:rFonts w:ascii="Wingdings" w:hAnsi="Wingdings" w:cs="OpenSymbol"/>
      </w:rPr>
    </w:lvl>
    <w:lvl w:ilvl="1">
      <w:start w:val="1"/>
      <w:numFmt w:val="bullet"/>
      <w:lvlText w:val=""/>
      <w:lvlJc w:val="left"/>
      <w:pPr>
        <w:tabs>
          <w:tab w:val="num" w:pos="1080"/>
        </w:tabs>
        <w:ind w:left="1080" w:hanging="360"/>
      </w:pPr>
      <w:rPr>
        <w:rFonts w:ascii="Wingdings" w:hAnsi="Wingdings" w:cs="OpenSymbol"/>
      </w:rPr>
    </w:lvl>
    <w:lvl w:ilvl="2">
      <w:start w:val="1"/>
      <w:numFmt w:val="bullet"/>
      <w:lvlText w:val=""/>
      <w:lvlJc w:val="left"/>
      <w:pPr>
        <w:tabs>
          <w:tab w:val="num" w:pos="1440"/>
        </w:tabs>
        <w:ind w:left="1440" w:hanging="360"/>
      </w:pPr>
      <w:rPr>
        <w:rFonts w:ascii="Wingdings" w:hAnsi="Wingdings" w:cs="OpenSymbol"/>
      </w:rPr>
    </w:lvl>
    <w:lvl w:ilvl="3">
      <w:start w:val="1"/>
      <w:numFmt w:val="bullet"/>
      <w:lvlText w:val=""/>
      <w:lvlJc w:val="left"/>
      <w:pPr>
        <w:tabs>
          <w:tab w:val="num" w:pos="1800"/>
        </w:tabs>
        <w:ind w:left="1800" w:hanging="360"/>
      </w:pPr>
      <w:rPr>
        <w:rFonts w:ascii="Wingdings" w:hAnsi="Wingdings" w:cs="OpenSymbol"/>
      </w:rPr>
    </w:lvl>
    <w:lvl w:ilvl="4">
      <w:start w:val="1"/>
      <w:numFmt w:val="bullet"/>
      <w:lvlText w:val=""/>
      <w:lvlJc w:val="left"/>
      <w:pPr>
        <w:tabs>
          <w:tab w:val="num" w:pos="2160"/>
        </w:tabs>
        <w:ind w:left="2160" w:hanging="360"/>
      </w:pPr>
      <w:rPr>
        <w:rFonts w:ascii="Wingdings" w:hAnsi="Wingdings" w:cs="OpenSymbol"/>
      </w:rPr>
    </w:lvl>
    <w:lvl w:ilvl="5">
      <w:start w:val="1"/>
      <w:numFmt w:val="bullet"/>
      <w:lvlText w:val=""/>
      <w:lvlJc w:val="left"/>
      <w:pPr>
        <w:tabs>
          <w:tab w:val="num" w:pos="2520"/>
        </w:tabs>
        <w:ind w:left="2520" w:hanging="360"/>
      </w:pPr>
      <w:rPr>
        <w:rFonts w:ascii="Wingdings" w:hAnsi="Wingdings" w:cs="OpenSymbol"/>
      </w:rPr>
    </w:lvl>
    <w:lvl w:ilvl="6">
      <w:start w:val="1"/>
      <w:numFmt w:val="bullet"/>
      <w:lvlText w:val=""/>
      <w:lvlJc w:val="left"/>
      <w:pPr>
        <w:tabs>
          <w:tab w:val="num" w:pos="2880"/>
        </w:tabs>
        <w:ind w:left="2880" w:hanging="360"/>
      </w:pPr>
      <w:rPr>
        <w:rFonts w:ascii="Wingdings" w:hAnsi="Wingdings" w:cs="OpenSymbol"/>
      </w:rPr>
    </w:lvl>
    <w:lvl w:ilvl="7">
      <w:start w:val="1"/>
      <w:numFmt w:val="bullet"/>
      <w:lvlText w:val=""/>
      <w:lvlJc w:val="left"/>
      <w:pPr>
        <w:tabs>
          <w:tab w:val="num" w:pos="3240"/>
        </w:tabs>
        <w:ind w:left="3240" w:hanging="360"/>
      </w:pPr>
      <w:rPr>
        <w:rFonts w:ascii="Wingdings" w:hAnsi="Wingdings" w:cs="OpenSymbol"/>
      </w:rPr>
    </w:lvl>
    <w:lvl w:ilvl="8">
      <w:start w:val="1"/>
      <w:numFmt w:val="bullet"/>
      <w:lvlText w:val=""/>
      <w:lvlJc w:val="left"/>
      <w:pPr>
        <w:tabs>
          <w:tab w:val="num" w:pos="3600"/>
        </w:tabs>
        <w:ind w:left="3600" w:hanging="360"/>
      </w:pPr>
      <w:rPr>
        <w:rFonts w:ascii="Wingdings" w:hAnsi="Wingdings" w:cs="OpenSymbol"/>
      </w:rPr>
    </w:lvl>
  </w:abstractNum>
  <w:abstractNum w:abstractNumId="1" w15:restartNumberingAfterBreak="0">
    <w:nsid w:val="00000006"/>
    <w:multiLevelType w:val="multilevel"/>
    <w:tmpl w:val="00000006"/>
    <w:lvl w:ilvl="0">
      <w:start w:val="1"/>
      <w:numFmt w:val="bullet"/>
      <w:lvlText w:val=""/>
      <w:lvlJc w:val="left"/>
      <w:pPr>
        <w:tabs>
          <w:tab w:val="num" w:pos="720"/>
        </w:tabs>
        <w:ind w:left="720" w:hanging="360"/>
      </w:pPr>
      <w:rPr>
        <w:rFonts w:ascii="Wingdings" w:hAnsi="Wingdings" w:cs="OpenSymbol"/>
      </w:rPr>
    </w:lvl>
    <w:lvl w:ilvl="1">
      <w:start w:val="1"/>
      <w:numFmt w:val="bullet"/>
      <w:lvlText w:val=""/>
      <w:lvlJc w:val="left"/>
      <w:pPr>
        <w:tabs>
          <w:tab w:val="num" w:pos="1080"/>
        </w:tabs>
        <w:ind w:left="1080" w:hanging="360"/>
      </w:pPr>
      <w:rPr>
        <w:rFonts w:ascii="Wingdings" w:hAnsi="Wingdings" w:cs="OpenSymbol"/>
      </w:rPr>
    </w:lvl>
    <w:lvl w:ilvl="2">
      <w:start w:val="1"/>
      <w:numFmt w:val="bullet"/>
      <w:lvlText w:val=""/>
      <w:lvlJc w:val="left"/>
      <w:pPr>
        <w:tabs>
          <w:tab w:val="num" w:pos="1440"/>
        </w:tabs>
        <w:ind w:left="1440" w:hanging="360"/>
      </w:pPr>
      <w:rPr>
        <w:rFonts w:ascii="Wingdings" w:hAnsi="Wingdings" w:cs="OpenSymbol"/>
      </w:rPr>
    </w:lvl>
    <w:lvl w:ilvl="3">
      <w:start w:val="1"/>
      <w:numFmt w:val="bullet"/>
      <w:lvlText w:val=""/>
      <w:lvlJc w:val="left"/>
      <w:pPr>
        <w:tabs>
          <w:tab w:val="num" w:pos="1800"/>
        </w:tabs>
        <w:ind w:left="1800" w:hanging="360"/>
      </w:pPr>
      <w:rPr>
        <w:rFonts w:ascii="Wingdings" w:hAnsi="Wingdings" w:cs="OpenSymbol"/>
      </w:rPr>
    </w:lvl>
    <w:lvl w:ilvl="4">
      <w:start w:val="1"/>
      <w:numFmt w:val="bullet"/>
      <w:lvlText w:val=""/>
      <w:lvlJc w:val="left"/>
      <w:pPr>
        <w:tabs>
          <w:tab w:val="num" w:pos="2160"/>
        </w:tabs>
        <w:ind w:left="2160" w:hanging="360"/>
      </w:pPr>
      <w:rPr>
        <w:rFonts w:ascii="Wingdings" w:hAnsi="Wingdings" w:cs="OpenSymbol"/>
      </w:rPr>
    </w:lvl>
    <w:lvl w:ilvl="5">
      <w:start w:val="1"/>
      <w:numFmt w:val="bullet"/>
      <w:lvlText w:val=""/>
      <w:lvlJc w:val="left"/>
      <w:pPr>
        <w:tabs>
          <w:tab w:val="num" w:pos="2520"/>
        </w:tabs>
        <w:ind w:left="2520" w:hanging="360"/>
      </w:pPr>
      <w:rPr>
        <w:rFonts w:ascii="Wingdings" w:hAnsi="Wingdings" w:cs="OpenSymbol"/>
      </w:rPr>
    </w:lvl>
    <w:lvl w:ilvl="6">
      <w:start w:val="1"/>
      <w:numFmt w:val="bullet"/>
      <w:lvlText w:val=""/>
      <w:lvlJc w:val="left"/>
      <w:pPr>
        <w:tabs>
          <w:tab w:val="num" w:pos="2880"/>
        </w:tabs>
        <w:ind w:left="2880" w:hanging="360"/>
      </w:pPr>
      <w:rPr>
        <w:rFonts w:ascii="Wingdings" w:hAnsi="Wingdings" w:cs="OpenSymbol"/>
      </w:rPr>
    </w:lvl>
    <w:lvl w:ilvl="7">
      <w:start w:val="1"/>
      <w:numFmt w:val="bullet"/>
      <w:lvlText w:val=""/>
      <w:lvlJc w:val="left"/>
      <w:pPr>
        <w:tabs>
          <w:tab w:val="num" w:pos="3240"/>
        </w:tabs>
        <w:ind w:left="3240" w:hanging="360"/>
      </w:pPr>
      <w:rPr>
        <w:rFonts w:ascii="Wingdings" w:hAnsi="Wingdings" w:cs="OpenSymbol"/>
      </w:rPr>
    </w:lvl>
    <w:lvl w:ilvl="8">
      <w:start w:val="1"/>
      <w:numFmt w:val="bullet"/>
      <w:lvlText w:val=""/>
      <w:lvlJc w:val="left"/>
      <w:pPr>
        <w:tabs>
          <w:tab w:val="num" w:pos="3600"/>
        </w:tabs>
        <w:ind w:left="3600" w:hanging="360"/>
      </w:pPr>
      <w:rPr>
        <w:rFonts w:ascii="Wingdings" w:hAnsi="Wingdings" w:cs="OpenSymbol"/>
      </w:rPr>
    </w:lvl>
  </w:abstractNum>
  <w:abstractNum w:abstractNumId="2" w15:restartNumberingAfterBreak="0">
    <w:nsid w:val="00000007"/>
    <w:multiLevelType w:val="multilevel"/>
    <w:tmpl w:val="00000007"/>
    <w:lvl w:ilvl="0">
      <w:start w:val="1"/>
      <w:numFmt w:val="bullet"/>
      <w:lvlText w:val=""/>
      <w:lvlJc w:val="left"/>
      <w:pPr>
        <w:tabs>
          <w:tab w:val="num" w:pos="720"/>
        </w:tabs>
        <w:ind w:left="720" w:hanging="360"/>
      </w:pPr>
      <w:rPr>
        <w:rFonts w:ascii="Wingdings" w:hAnsi="Wingdings" w:cs="OpenSymbol"/>
      </w:rPr>
    </w:lvl>
    <w:lvl w:ilvl="1">
      <w:start w:val="1"/>
      <w:numFmt w:val="bullet"/>
      <w:lvlText w:val=""/>
      <w:lvlJc w:val="left"/>
      <w:pPr>
        <w:tabs>
          <w:tab w:val="num" w:pos="1080"/>
        </w:tabs>
        <w:ind w:left="1080" w:hanging="360"/>
      </w:pPr>
      <w:rPr>
        <w:rFonts w:ascii="Wingdings" w:hAnsi="Wingdings" w:cs="OpenSymbol"/>
      </w:rPr>
    </w:lvl>
    <w:lvl w:ilvl="2">
      <w:start w:val="1"/>
      <w:numFmt w:val="bullet"/>
      <w:lvlText w:val=""/>
      <w:lvlJc w:val="left"/>
      <w:pPr>
        <w:tabs>
          <w:tab w:val="num" w:pos="1440"/>
        </w:tabs>
        <w:ind w:left="1440" w:hanging="360"/>
      </w:pPr>
      <w:rPr>
        <w:rFonts w:ascii="Wingdings" w:hAnsi="Wingdings" w:cs="OpenSymbol"/>
      </w:rPr>
    </w:lvl>
    <w:lvl w:ilvl="3">
      <w:start w:val="1"/>
      <w:numFmt w:val="bullet"/>
      <w:lvlText w:val=""/>
      <w:lvlJc w:val="left"/>
      <w:pPr>
        <w:tabs>
          <w:tab w:val="num" w:pos="1800"/>
        </w:tabs>
        <w:ind w:left="1800" w:hanging="360"/>
      </w:pPr>
      <w:rPr>
        <w:rFonts w:ascii="Wingdings" w:hAnsi="Wingdings" w:cs="OpenSymbol"/>
      </w:rPr>
    </w:lvl>
    <w:lvl w:ilvl="4">
      <w:start w:val="1"/>
      <w:numFmt w:val="bullet"/>
      <w:lvlText w:val=""/>
      <w:lvlJc w:val="left"/>
      <w:pPr>
        <w:tabs>
          <w:tab w:val="num" w:pos="2160"/>
        </w:tabs>
        <w:ind w:left="2160" w:hanging="360"/>
      </w:pPr>
      <w:rPr>
        <w:rFonts w:ascii="Wingdings" w:hAnsi="Wingdings" w:cs="OpenSymbol"/>
      </w:rPr>
    </w:lvl>
    <w:lvl w:ilvl="5">
      <w:start w:val="1"/>
      <w:numFmt w:val="bullet"/>
      <w:lvlText w:val=""/>
      <w:lvlJc w:val="left"/>
      <w:pPr>
        <w:tabs>
          <w:tab w:val="num" w:pos="2520"/>
        </w:tabs>
        <w:ind w:left="2520" w:hanging="360"/>
      </w:pPr>
      <w:rPr>
        <w:rFonts w:ascii="Wingdings" w:hAnsi="Wingdings" w:cs="OpenSymbol"/>
      </w:rPr>
    </w:lvl>
    <w:lvl w:ilvl="6">
      <w:start w:val="1"/>
      <w:numFmt w:val="bullet"/>
      <w:lvlText w:val=""/>
      <w:lvlJc w:val="left"/>
      <w:pPr>
        <w:tabs>
          <w:tab w:val="num" w:pos="2880"/>
        </w:tabs>
        <w:ind w:left="2880" w:hanging="360"/>
      </w:pPr>
      <w:rPr>
        <w:rFonts w:ascii="Wingdings" w:hAnsi="Wingdings" w:cs="OpenSymbol"/>
      </w:rPr>
    </w:lvl>
    <w:lvl w:ilvl="7">
      <w:start w:val="1"/>
      <w:numFmt w:val="bullet"/>
      <w:lvlText w:val=""/>
      <w:lvlJc w:val="left"/>
      <w:pPr>
        <w:tabs>
          <w:tab w:val="num" w:pos="3240"/>
        </w:tabs>
        <w:ind w:left="3240" w:hanging="360"/>
      </w:pPr>
      <w:rPr>
        <w:rFonts w:ascii="Wingdings" w:hAnsi="Wingdings" w:cs="OpenSymbol"/>
      </w:rPr>
    </w:lvl>
    <w:lvl w:ilvl="8">
      <w:start w:val="1"/>
      <w:numFmt w:val="bullet"/>
      <w:lvlText w:val=""/>
      <w:lvlJc w:val="left"/>
      <w:pPr>
        <w:tabs>
          <w:tab w:val="num" w:pos="3600"/>
        </w:tabs>
        <w:ind w:left="3600" w:hanging="360"/>
      </w:pPr>
      <w:rPr>
        <w:rFonts w:ascii="Wingdings" w:hAnsi="Wingdings" w:cs="OpenSymbol"/>
      </w:rPr>
    </w:lvl>
  </w:abstractNum>
  <w:abstractNum w:abstractNumId="3" w15:restartNumberingAfterBreak="0">
    <w:nsid w:val="00000008"/>
    <w:multiLevelType w:val="multilevel"/>
    <w:tmpl w:val="00000008"/>
    <w:lvl w:ilvl="0">
      <w:start w:val="1"/>
      <w:numFmt w:val="bullet"/>
      <w:lvlText w:val=""/>
      <w:lvlJc w:val="left"/>
      <w:pPr>
        <w:tabs>
          <w:tab w:val="num" w:pos="720"/>
        </w:tabs>
        <w:ind w:left="720" w:hanging="360"/>
      </w:pPr>
      <w:rPr>
        <w:rFonts w:ascii="Wingdings" w:hAnsi="Wingdings" w:cs="OpenSymbol"/>
      </w:rPr>
    </w:lvl>
    <w:lvl w:ilvl="1">
      <w:start w:val="1"/>
      <w:numFmt w:val="bullet"/>
      <w:lvlText w:val=""/>
      <w:lvlJc w:val="left"/>
      <w:pPr>
        <w:tabs>
          <w:tab w:val="num" w:pos="1080"/>
        </w:tabs>
        <w:ind w:left="1080" w:hanging="360"/>
      </w:pPr>
      <w:rPr>
        <w:rFonts w:ascii="Wingdings" w:hAnsi="Wingdings" w:cs="OpenSymbol"/>
      </w:rPr>
    </w:lvl>
    <w:lvl w:ilvl="2">
      <w:start w:val="1"/>
      <w:numFmt w:val="bullet"/>
      <w:lvlText w:val=""/>
      <w:lvlJc w:val="left"/>
      <w:pPr>
        <w:tabs>
          <w:tab w:val="num" w:pos="1440"/>
        </w:tabs>
        <w:ind w:left="1440" w:hanging="360"/>
      </w:pPr>
      <w:rPr>
        <w:rFonts w:ascii="Wingdings" w:hAnsi="Wingdings" w:cs="OpenSymbol"/>
      </w:rPr>
    </w:lvl>
    <w:lvl w:ilvl="3">
      <w:start w:val="1"/>
      <w:numFmt w:val="bullet"/>
      <w:lvlText w:val=""/>
      <w:lvlJc w:val="left"/>
      <w:pPr>
        <w:tabs>
          <w:tab w:val="num" w:pos="1800"/>
        </w:tabs>
        <w:ind w:left="1800" w:hanging="360"/>
      </w:pPr>
      <w:rPr>
        <w:rFonts w:ascii="Wingdings" w:hAnsi="Wingdings" w:cs="OpenSymbol"/>
      </w:rPr>
    </w:lvl>
    <w:lvl w:ilvl="4">
      <w:start w:val="1"/>
      <w:numFmt w:val="bullet"/>
      <w:lvlText w:val=""/>
      <w:lvlJc w:val="left"/>
      <w:pPr>
        <w:tabs>
          <w:tab w:val="num" w:pos="2160"/>
        </w:tabs>
        <w:ind w:left="2160" w:hanging="360"/>
      </w:pPr>
      <w:rPr>
        <w:rFonts w:ascii="Wingdings" w:hAnsi="Wingdings" w:cs="OpenSymbol"/>
      </w:rPr>
    </w:lvl>
    <w:lvl w:ilvl="5">
      <w:start w:val="1"/>
      <w:numFmt w:val="bullet"/>
      <w:lvlText w:val=""/>
      <w:lvlJc w:val="left"/>
      <w:pPr>
        <w:tabs>
          <w:tab w:val="num" w:pos="2520"/>
        </w:tabs>
        <w:ind w:left="2520" w:hanging="360"/>
      </w:pPr>
      <w:rPr>
        <w:rFonts w:ascii="Wingdings" w:hAnsi="Wingdings" w:cs="OpenSymbol"/>
      </w:rPr>
    </w:lvl>
    <w:lvl w:ilvl="6">
      <w:start w:val="1"/>
      <w:numFmt w:val="bullet"/>
      <w:lvlText w:val=""/>
      <w:lvlJc w:val="left"/>
      <w:pPr>
        <w:tabs>
          <w:tab w:val="num" w:pos="2880"/>
        </w:tabs>
        <w:ind w:left="2880" w:hanging="360"/>
      </w:pPr>
      <w:rPr>
        <w:rFonts w:ascii="Wingdings" w:hAnsi="Wingdings" w:cs="OpenSymbol"/>
      </w:rPr>
    </w:lvl>
    <w:lvl w:ilvl="7">
      <w:start w:val="1"/>
      <w:numFmt w:val="bullet"/>
      <w:lvlText w:val=""/>
      <w:lvlJc w:val="left"/>
      <w:pPr>
        <w:tabs>
          <w:tab w:val="num" w:pos="3240"/>
        </w:tabs>
        <w:ind w:left="3240" w:hanging="360"/>
      </w:pPr>
      <w:rPr>
        <w:rFonts w:ascii="Wingdings" w:hAnsi="Wingdings" w:cs="OpenSymbol"/>
      </w:rPr>
    </w:lvl>
    <w:lvl w:ilvl="8">
      <w:start w:val="1"/>
      <w:numFmt w:val="bullet"/>
      <w:lvlText w:val=""/>
      <w:lvlJc w:val="left"/>
      <w:pPr>
        <w:tabs>
          <w:tab w:val="num" w:pos="3600"/>
        </w:tabs>
        <w:ind w:left="3600" w:hanging="360"/>
      </w:pPr>
      <w:rPr>
        <w:rFonts w:ascii="Wingdings" w:hAnsi="Wingdings" w:cs="OpenSymbol"/>
      </w:rPr>
    </w:lvl>
  </w:abstractNum>
  <w:abstractNum w:abstractNumId="4" w15:restartNumberingAfterBreak="0">
    <w:nsid w:val="02C6060B"/>
    <w:multiLevelType w:val="hybridMultilevel"/>
    <w:tmpl w:val="E9B4616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 w15:restartNumberingAfterBreak="0">
    <w:nsid w:val="07BF5154"/>
    <w:multiLevelType w:val="hybridMultilevel"/>
    <w:tmpl w:val="E7A0A15A"/>
    <w:lvl w:ilvl="0" w:tplc="0414000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6" w15:restartNumberingAfterBreak="0">
    <w:nsid w:val="1A585FF1"/>
    <w:multiLevelType w:val="hybridMultilevel"/>
    <w:tmpl w:val="30268366"/>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 w15:restartNumberingAfterBreak="0">
    <w:nsid w:val="1FCC7F4D"/>
    <w:multiLevelType w:val="hybridMultilevel"/>
    <w:tmpl w:val="E6166DA4"/>
    <w:lvl w:ilvl="0" w:tplc="0414000D">
      <w:start w:val="1"/>
      <w:numFmt w:val="bullet"/>
      <w:lvlText w:val=""/>
      <w:lvlJc w:val="left"/>
      <w:pPr>
        <w:ind w:left="360" w:hanging="360"/>
      </w:pPr>
      <w:rPr>
        <w:rFonts w:ascii="Wingdings" w:hAnsi="Wingdings"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8" w15:restartNumberingAfterBreak="0">
    <w:nsid w:val="215E46B3"/>
    <w:multiLevelType w:val="multilevel"/>
    <w:tmpl w:val="FC9459CE"/>
    <w:lvl w:ilvl="0">
      <w:start w:val="1"/>
      <w:numFmt w:val="bullet"/>
      <w:lvlText w:val=""/>
      <w:lvlJc w:val="left"/>
      <w:pPr>
        <w:tabs>
          <w:tab w:val="num" w:pos="720"/>
        </w:tabs>
        <w:ind w:left="720" w:hanging="360"/>
      </w:pPr>
      <w:rPr>
        <w:rFonts w:ascii="Symbol" w:hAnsi="Symbol" w:hint="default"/>
        <w:sz w:val="20"/>
      </w:rPr>
    </w:lvl>
    <w:lvl w:ilvl="1" w:tentative="1">
      <w:numFmt w:val="bullet"/>
      <w:lvlText w:val="o"/>
      <w:lvlJc w:val="left"/>
      <w:pPr>
        <w:tabs>
          <w:tab w:val="num" w:pos="1440"/>
        </w:tabs>
        <w:ind w:left="1440" w:hanging="360"/>
      </w:pPr>
      <w:rPr>
        <w:rFonts w:ascii="Courier New" w:hAnsi="Courier New" w:hint="default"/>
        <w:sz w:val="20"/>
      </w:rPr>
    </w:lvl>
    <w:lvl w:ilvl="2" w:tentative="1">
      <w:numFmt w:val="bullet"/>
      <w:lvlText w:val=""/>
      <w:lvlJc w:val="left"/>
      <w:pPr>
        <w:tabs>
          <w:tab w:val="num" w:pos="2160"/>
        </w:tabs>
        <w:ind w:left="2160" w:hanging="360"/>
      </w:pPr>
      <w:rPr>
        <w:rFonts w:ascii="Wingdings" w:hAnsi="Wingdings" w:hint="default"/>
        <w:sz w:val="20"/>
      </w:rPr>
    </w:lvl>
    <w:lvl w:ilvl="3" w:tentative="1">
      <w:numFmt w:val="bullet"/>
      <w:lvlText w:val=""/>
      <w:lvlJc w:val="left"/>
      <w:pPr>
        <w:tabs>
          <w:tab w:val="num" w:pos="2880"/>
        </w:tabs>
        <w:ind w:left="2880" w:hanging="360"/>
      </w:pPr>
      <w:rPr>
        <w:rFonts w:ascii="Wingdings" w:hAnsi="Wingdings" w:hint="default"/>
        <w:sz w:val="20"/>
      </w:rPr>
    </w:lvl>
    <w:lvl w:ilvl="4" w:tentative="1">
      <w:numFmt w:val="bullet"/>
      <w:lvlText w:val=""/>
      <w:lvlJc w:val="left"/>
      <w:pPr>
        <w:tabs>
          <w:tab w:val="num" w:pos="3600"/>
        </w:tabs>
        <w:ind w:left="3600" w:hanging="360"/>
      </w:pPr>
      <w:rPr>
        <w:rFonts w:ascii="Wingdings" w:hAnsi="Wingdings" w:hint="default"/>
        <w:sz w:val="20"/>
      </w:rPr>
    </w:lvl>
    <w:lvl w:ilvl="5" w:tentative="1">
      <w:numFmt w:val="bullet"/>
      <w:lvlText w:val=""/>
      <w:lvlJc w:val="left"/>
      <w:pPr>
        <w:tabs>
          <w:tab w:val="num" w:pos="4320"/>
        </w:tabs>
        <w:ind w:left="4320" w:hanging="360"/>
      </w:pPr>
      <w:rPr>
        <w:rFonts w:ascii="Wingdings" w:hAnsi="Wingdings" w:hint="default"/>
        <w:sz w:val="20"/>
      </w:rPr>
    </w:lvl>
    <w:lvl w:ilvl="6" w:tentative="1">
      <w:numFmt w:val="bullet"/>
      <w:lvlText w:val=""/>
      <w:lvlJc w:val="left"/>
      <w:pPr>
        <w:tabs>
          <w:tab w:val="num" w:pos="5040"/>
        </w:tabs>
        <w:ind w:left="5040" w:hanging="360"/>
      </w:pPr>
      <w:rPr>
        <w:rFonts w:ascii="Wingdings" w:hAnsi="Wingdings" w:hint="default"/>
        <w:sz w:val="20"/>
      </w:rPr>
    </w:lvl>
    <w:lvl w:ilvl="7" w:tentative="1">
      <w:numFmt w:val="bullet"/>
      <w:lvlText w:val=""/>
      <w:lvlJc w:val="left"/>
      <w:pPr>
        <w:tabs>
          <w:tab w:val="num" w:pos="5760"/>
        </w:tabs>
        <w:ind w:left="5760" w:hanging="360"/>
      </w:pPr>
      <w:rPr>
        <w:rFonts w:ascii="Wingdings" w:hAnsi="Wingdings" w:hint="default"/>
        <w:sz w:val="20"/>
      </w:rPr>
    </w:lvl>
    <w:lvl w:ilvl="8" w:tentative="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2287ED9"/>
    <w:multiLevelType w:val="hybridMultilevel"/>
    <w:tmpl w:val="28329392"/>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 w15:restartNumberingAfterBreak="0">
    <w:nsid w:val="278B26CB"/>
    <w:multiLevelType w:val="hybridMultilevel"/>
    <w:tmpl w:val="C1567FDE"/>
    <w:lvl w:ilvl="0" w:tplc="0414000D">
      <w:start w:val="1"/>
      <w:numFmt w:val="bullet"/>
      <w:lvlText w:val=""/>
      <w:lvlJc w:val="left"/>
      <w:pPr>
        <w:ind w:left="720" w:hanging="360"/>
      </w:pPr>
      <w:rPr>
        <w:rFonts w:ascii="Wingdings" w:hAnsi="Wingding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 w15:restartNumberingAfterBreak="0">
    <w:nsid w:val="2C6B4A09"/>
    <w:multiLevelType w:val="hybridMultilevel"/>
    <w:tmpl w:val="F1B2BADC"/>
    <w:lvl w:ilvl="0" w:tplc="0414000D">
      <w:start w:val="1"/>
      <w:numFmt w:val="bullet"/>
      <w:lvlText w:val=""/>
      <w:lvlJc w:val="left"/>
      <w:pPr>
        <w:ind w:left="720" w:hanging="360"/>
      </w:pPr>
      <w:rPr>
        <w:rFonts w:ascii="Wingdings" w:hAnsi="Wingding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2" w15:restartNumberingAfterBreak="0">
    <w:nsid w:val="346006FC"/>
    <w:multiLevelType w:val="hybridMultilevel"/>
    <w:tmpl w:val="E12E2526"/>
    <w:lvl w:ilvl="0" w:tplc="0414000F">
      <w:start w:val="1"/>
      <w:numFmt w:val="decimal"/>
      <w:lvlText w:val="%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3" w15:restartNumberingAfterBreak="0">
    <w:nsid w:val="4A1543D4"/>
    <w:multiLevelType w:val="hybridMultilevel"/>
    <w:tmpl w:val="A006AB12"/>
    <w:lvl w:ilvl="0" w:tplc="0414000F">
      <w:start w:val="1"/>
      <w:numFmt w:val="decimal"/>
      <w:lvlText w:val="%1."/>
      <w:lvlJc w:val="left"/>
      <w:pPr>
        <w:ind w:left="720" w:hanging="360"/>
      </w:pPr>
      <w:rPr>
        <w:rFont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4" w15:restartNumberingAfterBreak="0">
    <w:nsid w:val="53401186"/>
    <w:multiLevelType w:val="hybridMultilevel"/>
    <w:tmpl w:val="F9967F54"/>
    <w:lvl w:ilvl="0" w:tplc="04140001">
      <w:start w:val="1"/>
      <w:numFmt w:val="bullet"/>
      <w:lvlText w:val=""/>
      <w:lvlJc w:val="left"/>
      <w:pPr>
        <w:ind w:left="1068" w:hanging="360"/>
      </w:pPr>
      <w:rPr>
        <w:rFonts w:ascii="Symbol" w:hAnsi="Symbol" w:hint="default"/>
      </w:rPr>
    </w:lvl>
    <w:lvl w:ilvl="1" w:tplc="04140003" w:tentative="1">
      <w:start w:val="1"/>
      <w:numFmt w:val="bullet"/>
      <w:lvlText w:val="o"/>
      <w:lvlJc w:val="left"/>
      <w:pPr>
        <w:ind w:left="1788" w:hanging="360"/>
      </w:pPr>
      <w:rPr>
        <w:rFonts w:ascii="Courier New" w:hAnsi="Courier New" w:cs="Courier New" w:hint="default"/>
      </w:rPr>
    </w:lvl>
    <w:lvl w:ilvl="2" w:tplc="04140005" w:tentative="1">
      <w:start w:val="1"/>
      <w:numFmt w:val="bullet"/>
      <w:lvlText w:val=""/>
      <w:lvlJc w:val="left"/>
      <w:pPr>
        <w:ind w:left="2508" w:hanging="360"/>
      </w:pPr>
      <w:rPr>
        <w:rFonts w:ascii="Wingdings" w:hAnsi="Wingdings" w:hint="default"/>
      </w:rPr>
    </w:lvl>
    <w:lvl w:ilvl="3" w:tplc="04140001" w:tentative="1">
      <w:start w:val="1"/>
      <w:numFmt w:val="bullet"/>
      <w:lvlText w:val=""/>
      <w:lvlJc w:val="left"/>
      <w:pPr>
        <w:ind w:left="3228" w:hanging="360"/>
      </w:pPr>
      <w:rPr>
        <w:rFonts w:ascii="Symbol" w:hAnsi="Symbol" w:hint="default"/>
      </w:rPr>
    </w:lvl>
    <w:lvl w:ilvl="4" w:tplc="04140003" w:tentative="1">
      <w:start w:val="1"/>
      <w:numFmt w:val="bullet"/>
      <w:lvlText w:val="o"/>
      <w:lvlJc w:val="left"/>
      <w:pPr>
        <w:ind w:left="3948" w:hanging="360"/>
      </w:pPr>
      <w:rPr>
        <w:rFonts w:ascii="Courier New" w:hAnsi="Courier New" w:cs="Courier New" w:hint="default"/>
      </w:rPr>
    </w:lvl>
    <w:lvl w:ilvl="5" w:tplc="04140005" w:tentative="1">
      <w:start w:val="1"/>
      <w:numFmt w:val="bullet"/>
      <w:lvlText w:val=""/>
      <w:lvlJc w:val="left"/>
      <w:pPr>
        <w:ind w:left="4668" w:hanging="360"/>
      </w:pPr>
      <w:rPr>
        <w:rFonts w:ascii="Wingdings" w:hAnsi="Wingdings" w:hint="default"/>
      </w:rPr>
    </w:lvl>
    <w:lvl w:ilvl="6" w:tplc="04140001" w:tentative="1">
      <w:start w:val="1"/>
      <w:numFmt w:val="bullet"/>
      <w:lvlText w:val=""/>
      <w:lvlJc w:val="left"/>
      <w:pPr>
        <w:ind w:left="5388" w:hanging="360"/>
      </w:pPr>
      <w:rPr>
        <w:rFonts w:ascii="Symbol" w:hAnsi="Symbol" w:hint="default"/>
      </w:rPr>
    </w:lvl>
    <w:lvl w:ilvl="7" w:tplc="04140003" w:tentative="1">
      <w:start w:val="1"/>
      <w:numFmt w:val="bullet"/>
      <w:lvlText w:val="o"/>
      <w:lvlJc w:val="left"/>
      <w:pPr>
        <w:ind w:left="6108" w:hanging="360"/>
      </w:pPr>
      <w:rPr>
        <w:rFonts w:ascii="Courier New" w:hAnsi="Courier New" w:cs="Courier New" w:hint="default"/>
      </w:rPr>
    </w:lvl>
    <w:lvl w:ilvl="8" w:tplc="04140005" w:tentative="1">
      <w:start w:val="1"/>
      <w:numFmt w:val="bullet"/>
      <w:lvlText w:val=""/>
      <w:lvlJc w:val="left"/>
      <w:pPr>
        <w:ind w:left="6828" w:hanging="360"/>
      </w:pPr>
      <w:rPr>
        <w:rFonts w:ascii="Wingdings" w:hAnsi="Wingdings" w:hint="default"/>
      </w:rPr>
    </w:lvl>
  </w:abstractNum>
  <w:abstractNum w:abstractNumId="15" w15:restartNumberingAfterBreak="0">
    <w:nsid w:val="560714FE"/>
    <w:multiLevelType w:val="hybridMultilevel"/>
    <w:tmpl w:val="029A1A6E"/>
    <w:lvl w:ilvl="0" w:tplc="0414000D">
      <w:start w:val="1"/>
      <w:numFmt w:val="bullet"/>
      <w:lvlText w:val=""/>
      <w:lvlJc w:val="left"/>
      <w:pPr>
        <w:ind w:left="720" w:hanging="360"/>
      </w:pPr>
      <w:rPr>
        <w:rFonts w:ascii="Wingdings" w:hAnsi="Wingding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6" w15:restartNumberingAfterBreak="0">
    <w:nsid w:val="6A353AA1"/>
    <w:multiLevelType w:val="multilevel"/>
    <w:tmpl w:val="C4940F92"/>
    <w:styleLink w:val="Bilde"/>
    <w:lvl w:ilvl="0">
      <w:numFmt w:val="bullet"/>
      <w:lvlText w:val="❖"/>
      <w:lvlJc w:val="left"/>
      <w:pPr>
        <w:tabs>
          <w:tab w:val="num" w:pos="277"/>
        </w:tabs>
        <w:ind w:left="277" w:hanging="277"/>
      </w:pPr>
      <w:rPr>
        <w:color w:val="222222"/>
        <w:position w:val="-2"/>
      </w:rPr>
    </w:lvl>
    <w:lvl w:ilvl="1">
      <w:start w:val="1"/>
      <w:numFmt w:val="bullet"/>
      <w:lvlText w:val="❖"/>
      <w:lvlJc w:val="left"/>
      <w:pPr>
        <w:tabs>
          <w:tab w:val="num" w:pos="520"/>
        </w:tabs>
        <w:ind w:left="520" w:hanging="280"/>
      </w:pPr>
      <w:rPr>
        <w:color w:val="222222"/>
        <w:position w:val="-2"/>
      </w:rPr>
    </w:lvl>
    <w:lvl w:ilvl="2">
      <w:start w:val="1"/>
      <w:numFmt w:val="bullet"/>
      <w:lvlText w:val="❖"/>
      <w:lvlJc w:val="left"/>
      <w:pPr>
        <w:tabs>
          <w:tab w:val="num" w:pos="747"/>
        </w:tabs>
        <w:ind w:left="747" w:hanging="275"/>
      </w:pPr>
      <w:rPr>
        <w:color w:val="222222"/>
        <w:position w:val="-2"/>
      </w:rPr>
    </w:lvl>
    <w:lvl w:ilvl="3">
      <w:start w:val="1"/>
      <w:numFmt w:val="bullet"/>
      <w:lvlText w:val="❖"/>
      <w:lvlJc w:val="left"/>
      <w:pPr>
        <w:tabs>
          <w:tab w:val="num" w:pos="1003"/>
        </w:tabs>
        <w:ind w:left="1003" w:hanging="275"/>
      </w:pPr>
      <w:rPr>
        <w:color w:val="222222"/>
        <w:position w:val="-2"/>
      </w:rPr>
    </w:lvl>
    <w:lvl w:ilvl="4">
      <w:start w:val="1"/>
      <w:numFmt w:val="bullet"/>
      <w:lvlText w:val="❖"/>
      <w:lvlJc w:val="left"/>
      <w:pPr>
        <w:tabs>
          <w:tab w:val="num" w:pos="1239"/>
        </w:tabs>
        <w:ind w:left="1239" w:hanging="275"/>
      </w:pPr>
      <w:rPr>
        <w:color w:val="222222"/>
        <w:position w:val="-2"/>
      </w:rPr>
    </w:lvl>
    <w:lvl w:ilvl="5">
      <w:start w:val="1"/>
      <w:numFmt w:val="bullet"/>
      <w:lvlText w:val="❖"/>
      <w:lvlJc w:val="left"/>
      <w:pPr>
        <w:tabs>
          <w:tab w:val="num" w:pos="1475"/>
        </w:tabs>
        <w:ind w:left="1475" w:hanging="275"/>
      </w:pPr>
      <w:rPr>
        <w:color w:val="222222"/>
        <w:position w:val="-2"/>
      </w:rPr>
    </w:lvl>
    <w:lvl w:ilvl="6">
      <w:start w:val="1"/>
      <w:numFmt w:val="bullet"/>
      <w:lvlText w:val="❖"/>
      <w:lvlJc w:val="left"/>
      <w:pPr>
        <w:tabs>
          <w:tab w:val="num" w:pos="1715"/>
        </w:tabs>
        <w:ind w:left="1715" w:hanging="275"/>
      </w:pPr>
      <w:rPr>
        <w:color w:val="222222"/>
        <w:position w:val="-2"/>
      </w:rPr>
    </w:lvl>
    <w:lvl w:ilvl="7">
      <w:start w:val="1"/>
      <w:numFmt w:val="bullet"/>
      <w:lvlText w:val="❖"/>
      <w:lvlJc w:val="left"/>
      <w:pPr>
        <w:tabs>
          <w:tab w:val="num" w:pos="1947"/>
        </w:tabs>
        <w:ind w:left="1947" w:hanging="275"/>
      </w:pPr>
      <w:rPr>
        <w:color w:val="222222"/>
        <w:position w:val="-2"/>
      </w:rPr>
    </w:lvl>
    <w:lvl w:ilvl="8">
      <w:start w:val="1"/>
      <w:numFmt w:val="bullet"/>
      <w:lvlText w:val="❖"/>
      <w:lvlJc w:val="left"/>
      <w:pPr>
        <w:tabs>
          <w:tab w:val="num" w:pos="2203"/>
        </w:tabs>
        <w:ind w:left="2203" w:hanging="275"/>
      </w:pPr>
      <w:rPr>
        <w:color w:val="222222"/>
        <w:position w:val="-2"/>
      </w:rPr>
    </w:lvl>
  </w:abstractNum>
  <w:abstractNum w:abstractNumId="17" w15:restartNumberingAfterBreak="0">
    <w:nsid w:val="6C443753"/>
    <w:multiLevelType w:val="hybridMultilevel"/>
    <w:tmpl w:val="3E940CD2"/>
    <w:lvl w:ilvl="0" w:tplc="1E9CCBB4">
      <w:numFmt w:val="bullet"/>
      <w:lvlText w:val="-"/>
      <w:lvlJc w:val="left"/>
      <w:pPr>
        <w:ind w:left="720" w:hanging="360"/>
      </w:pPr>
      <w:rPr>
        <w:rFonts w:ascii="Calibri" w:eastAsia="Calibri" w:hAnsi="Calibri" w:cs="Calibri" w:hint="default"/>
      </w:rPr>
    </w:lvl>
    <w:lvl w:ilvl="1" w:tplc="04140003">
      <w:start w:val="1"/>
      <w:numFmt w:val="bullet"/>
      <w:lvlText w:val="o"/>
      <w:lvlJc w:val="left"/>
      <w:pPr>
        <w:ind w:left="1440" w:hanging="360"/>
      </w:pPr>
      <w:rPr>
        <w:rFonts w:ascii="Courier New" w:hAnsi="Courier New" w:cs="Courier New" w:hint="default"/>
      </w:rPr>
    </w:lvl>
    <w:lvl w:ilvl="2" w:tplc="04140005">
      <w:start w:val="1"/>
      <w:numFmt w:val="bullet"/>
      <w:lvlText w:val=""/>
      <w:lvlJc w:val="left"/>
      <w:pPr>
        <w:ind w:left="2160" w:hanging="360"/>
      </w:pPr>
      <w:rPr>
        <w:rFonts w:ascii="Wingdings" w:hAnsi="Wingdings" w:hint="default"/>
      </w:rPr>
    </w:lvl>
    <w:lvl w:ilvl="3" w:tplc="04140001">
      <w:start w:val="1"/>
      <w:numFmt w:val="bullet"/>
      <w:lvlText w:val=""/>
      <w:lvlJc w:val="left"/>
      <w:pPr>
        <w:ind w:left="2880" w:hanging="360"/>
      </w:pPr>
      <w:rPr>
        <w:rFonts w:ascii="Symbol" w:hAnsi="Symbol" w:hint="default"/>
      </w:rPr>
    </w:lvl>
    <w:lvl w:ilvl="4" w:tplc="04140003">
      <w:start w:val="1"/>
      <w:numFmt w:val="bullet"/>
      <w:lvlText w:val="o"/>
      <w:lvlJc w:val="left"/>
      <w:pPr>
        <w:ind w:left="3600" w:hanging="360"/>
      </w:pPr>
      <w:rPr>
        <w:rFonts w:ascii="Courier New" w:hAnsi="Courier New" w:cs="Courier New" w:hint="default"/>
      </w:rPr>
    </w:lvl>
    <w:lvl w:ilvl="5" w:tplc="04140005">
      <w:start w:val="1"/>
      <w:numFmt w:val="bullet"/>
      <w:lvlText w:val=""/>
      <w:lvlJc w:val="left"/>
      <w:pPr>
        <w:ind w:left="4320" w:hanging="360"/>
      </w:pPr>
      <w:rPr>
        <w:rFonts w:ascii="Wingdings" w:hAnsi="Wingdings" w:hint="default"/>
      </w:rPr>
    </w:lvl>
    <w:lvl w:ilvl="6" w:tplc="04140001">
      <w:start w:val="1"/>
      <w:numFmt w:val="bullet"/>
      <w:lvlText w:val=""/>
      <w:lvlJc w:val="left"/>
      <w:pPr>
        <w:ind w:left="5040" w:hanging="360"/>
      </w:pPr>
      <w:rPr>
        <w:rFonts w:ascii="Symbol" w:hAnsi="Symbol" w:hint="default"/>
      </w:rPr>
    </w:lvl>
    <w:lvl w:ilvl="7" w:tplc="04140003">
      <w:start w:val="1"/>
      <w:numFmt w:val="bullet"/>
      <w:lvlText w:val="o"/>
      <w:lvlJc w:val="left"/>
      <w:pPr>
        <w:ind w:left="5760" w:hanging="360"/>
      </w:pPr>
      <w:rPr>
        <w:rFonts w:ascii="Courier New" w:hAnsi="Courier New" w:cs="Courier New" w:hint="default"/>
      </w:rPr>
    </w:lvl>
    <w:lvl w:ilvl="8" w:tplc="04140005">
      <w:start w:val="1"/>
      <w:numFmt w:val="bullet"/>
      <w:lvlText w:val=""/>
      <w:lvlJc w:val="left"/>
      <w:pPr>
        <w:ind w:left="6480" w:hanging="360"/>
      </w:pPr>
      <w:rPr>
        <w:rFonts w:ascii="Wingdings" w:hAnsi="Wingdings" w:hint="default"/>
      </w:rPr>
    </w:lvl>
  </w:abstractNum>
  <w:abstractNum w:abstractNumId="18" w15:restartNumberingAfterBreak="0">
    <w:nsid w:val="723F2921"/>
    <w:multiLevelType w:val="hybridMultilevel"/>
    <w:tmpl w:val="0D1A22EC"/>
    <w:lvl w:ilvl="0" w:tplc="0414000D">
      <w:start w:val="1"/>
      <w:numFmt w:val="bullet"/>
      <w:lvlText w:val=""/>
      <w:lvlJc w:val="left"/>
      <w:pPr>
        <w:ind w:left="720" w:hanging="360"/>
      </w:pPr>
      <w:rPr>
        <w:rFonts w:ascii="Wingdings" w:hAnsi="Wingdings"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num w:numId="1" w16cid:durableId="794639163">
    <w:abstractNumId w:val="0"/>
  </w:num>
  <w:num w:numId="2" w16cid:durableId="741802601">
    <w:abstractNumId w:val="1"/>
  </w:num>
  <w:num w:numId="3" w16cid:durableId="1826120812">
    <w:abstractNumId w:val="2"/>
  </w:num>
  <w:num w:numId="4" w16cid:durableId="370348052">
    <w:abstractNumId w:val="3"/>
  </w:num>
  <w:num w:numId="5" w16cid:durableId="1870145729">
    <w:abstractNumId w:val="6"/>
  </w:num>
  <w:num w:numId="6" w16cid:durableId="1820536732">
    <w:abstractNumId w:val="16"/>
  </w:num>
  <w:num w:numId="7" w16cid:durableId="1230732790">
    <w:abstractNumId w:val="11"/>
  </w:num>
  <w:num w:numId="8" w16cid:durableId="116797545">
    <w:abstractNumId w:val="10"/>
  </w:num>
  <w:num w:numId="9" w16cid:durableId="789251336">
    <w:abstractNumId w:val="7"/>
  </w:num>
  <w:num w:numId="10" w16cid:durableId="592513224">
    <w:abstractNumId w:val="18"/>
  </w:num>
  <w:num w:numId="11" w16cid:durableId="497306247">
    <w:abstractNumId w:val="9"/>
  </w:num>
  <w:num w:numId="12" w16cid:durableId="293021265">
    <w:abstractNumId w:val="15"/>
  </w:num>
  <w:num w:numId="13" w16cid:durableId="751976991">
    <w:abstractNumId w:val="13"/>
  </w:num>
  <w:num w:numId="14" w16cid:durableId="636910572">
    <w:abstractNumId w:val="14"/>
  </w:num>
  <w:num w:numId="15" w16cid:durableId="74017025">
    <w:abstractNumId w:val="4"/>
  </w:num>
  <w:num w:numId="16" w16cid:durableId="205139715">
    <w:abstractNumId w:val="17"/>
  </w:num>
  <w:num w:numId="17" w16cid:durableId="513959160">
    <w:abstractNumId w:val="5"/>
  </w:num>
  <w:num w:numId="18" w16cid:durableId="2094934512">
    <w:abstractNumId w:val="12"/>
  </w:num>
  <w:num w:numId="19" w16cid:durableId="2113622589">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A7CBC"/>
    <w:rsid w:val="00007012"/>
    <w:rsid w:val="000079CE"/>
    <w:rsid w:val="000202BE"/>
    <w:rsid w:val="00023B3F"/>
    <w:rsid w:val="00024C91"/>
    <w:rsid w:val="0003104E"/>
    <w:rsid w:val="00036B9E"/>
    <w:rsid w:val="00054D4E"/>
    <w:rsid w:val="0005723E"/>
    <w:rsid w:val="0006192A"/>
    <w:rsid w:val="000704D5"/>
    <w:rsid w:val="0007109B"/>
    <w:rsid w:val="00075F78"/>
    <w:rsid w:val="00091075"/>
    <w:rsid w:val="000A4FE1"/>
    <w:rsid w:val="000A6699"/>
    <w:rsid w:val="000C01AA"/>
    <w:rsid w:val="000C72D4"/>
    <w:rsid w:val="000D5D29"/>
    <w:rsid w:val="000E1FF7"/>
    <w:rsid w:val="000F4564"/>
    <w:rsid w:val="000F76E2"/>
    <w:rsid w:val="000F7A51"/>
    <w:rsid w:val="00101DA8"/>
    <w:rsid w:val="00107EEF"/>
    <w:rsid w:val="00111422"/>
    <w:rsid w:val="00114A28"/>
    <w:rsid w:val="001210EC"/>
    <w:rsid w:val="00122A7D"/>
    <w:rsid w:val="001309FA"/>
    <w:rsid w:val="00130E86"/>
    <w:rsid w:val="00133B21"/>
    <w:rsid w:val="001400BF"/>
    <w:rsid w:val="00155551"/>
    <w:rsid w:val="0016769E"/>
    <w:rsid w:val="00172200"/>
    <w:rsid w:val="00173234"/>
    <w:rsid w:val="00183AF3"/>
    <w:rsid w:val="00193380"/>
    <w:rsid w:val="00196B1F"/>
    <w:rsid w:val="001B175A"/>
    <w:rsid w:val="001C0FEA"/>
    <w:rsid w:val="001C2C84"/>
    <w:rsid w:val="001D40E7"/>
    <w:rsid w:val="001F503F"/>
    <w:rsid w:val="002151A4"/>
    <w:rsid w:val="0021548A"/>
    <w:rsid w:val="00235CD0"/>
    <w:rsid w:val="0024273E"/>
    <w:rsid w:val="00251AFC"/>
    <w:rsid w:val="00253FAC"/>
    <w:rsid w:val="00277538"/>
    <w:rsid w:val="00280971"/>
    <w:rsid w:val="00282518"/>
    <w:rsid w:val="00285D42"/>
    <w:rsid w:val="0029106E"/>
    <w:rsid w:val="00296AE4"/>
    <w:rsid w:val="002B7995"/>
    <w:rsid w:val="002C3C64"/>
    <w:rsid w:val="002C696A"/>
    <w:rsid w:val="002D21A1"/>
    <w:rsid w:val="002F77FF"/>
    <w:rsid w:val="003237B4"/>
    <w:rsid w:val="00325CB7"/>
    <w:rsid w:val="00332DB5"/>
    <w:rsid w:val="00334F0E"/>
    <w:rsid w:val="003371E1"/>
    <w:rsid w:val="00353189"/>
    <w:rsid w:val="00354429"/>
    <w:rsid w:val="00355539"/>
    <w:rsid w:val="00357681"/>
    <w:rsid w:val="00372939"/>
    <w:rsid w:val="00373441"/>
    <w:rsid w:val="00373B3F"/>
    <w:rsid w:val="00375F91"/>
    <w:rsid w:val="00381979"/>
    <w:rsid w:val="00385C53"/>
    <w:rsid w:val="00387CE4"/>
    <w:rsid w:val="003A3C77"/>
    <w:rsid w:val="003A4C26"/>
    <w:rsid w:val="003A7666"/>
    <w:rsid w:val="003BE541"/>
    <w:rsid w:val="003E11D7"/>
    <w:rsid w:val="003E198C"/>
    <w:rsid w:val="003F3E35"/>
    <w:rsid w:val="004035AC"/>
    <w:rsid w:val="00415552"/>
    <w:rsid w:val="004216B0"/>
    <w:rsid w:val="0043674D"/>
    <w:rsid w:val="00465693"/>
    <w:rsid w:val="00471B08"/>
    <w:rsid w:val="00473EA3"/>
    <w:rsid w:val="00474C4F"/>
    <w:rsid w:val="00494E39"/>
    <w:rsid w:val="004A4F11"/>
    <w:rsid w:val="004B6B5D"/>
    <w:rsid w:val="004C0E6E"/>
    <w:rsid w:val="004D15BA"/>
    <w:rsid w:val="004D4D9D"/>
    <w:rsid w:val="004E03A3"/>
    <w:rsid w:val="004E6B24"/>
    <w:rsid w:val="004E733F"/>
    <w:rsid w:val="004F2B1A"/>
    <w:rsid w:val="0051210A"/>
    <w:rsid w:val="005148F8"/>
    <w:rsid w:val="00520F36"/>
    <w:rsid w:val="005372DD"/>
    <w:rsid w:val="0054626D"/>
    <w:rsid w:val="005620E2"/>
    <w:rsid w:val="00563D2C"/>
    <w:rsid w:val="005670D0"/>
    <w:rsid w:val="005671A7"/>
    <w:rsid w:val="00573A53"/>
    <w:rsid w:val="005748E0"/>
    <w:rsid w:val="00585A49"/>
    <w:rsid w:val="005908FD"/>
    <w:rsid w:val="005A3E30"/>
    <w:rsid w:val="005A53F3"/>
    <w:rsid w:val="005A65F0"/>
    <w:rsid w:val="005B0B5C"/>
    <w:rsid w:val="005B2537"/>
    <w:rsid w:val="005E1D24"/>
    <w:rsid w:val="005E67EB"/>
    <w:rsid w:val="005E7DE4"/>
    <w:rsid w:val="00613125"/>
    <w:rsid w:val="0064052B"/>
    <w:rsid w:val="006409DB"/>
    <w:rsid w:val="00643F0B"/>
    <w:rsid w:val="00652070"/>
    <w:rsid w:val="0066443E"/>
    <w:rsid w:val="00674613"/>
    <w:rsid w:val="006777EC"/>
    <w:rsid w:val="00693D46"/>
    <w:rsid w:val="006955CD"/>
    <w:rsid w:val="006A0B3C"/>
    <w:rsid w:val="006A1749"/>
    <w:rsid w:val="006A6BDE"/>
    <w:rsid w:val="006B7EDA"/>
    <w:rsid w:val="006C222B"/>
    <w:rsid w:val="006C2240"/>
    <w:rsid w:val="006D0142"/>
    <w:rsid w:val="006F1542"/>
    <w:rsid w:val="006F1AF3"/>
    <w:rsid w:val="00721BAE"/>
    <w:rsid w:val="00731FE3"/>
    <w:rsid w:val="00737428"/>
    <w:rsid w:val="007404E7"/>
    <w:rsid w:val="0074632D"/>
    <w:rsid w:val="0075635F"/>
    <w:rsid w:val="00765304"/>
    <w:rsid w:val="00771518"/>
    <w:rsid w:val="0077366B"/>
    <w:rsid w:val="00775B48"/>
    <w:rsid w:val="00783979"/>
    <w:rsid w:val="007A570D"/>
    <w:rsid w:val="007A6682"/>
    <w:rsid w:val="007D51BA"/>
    <w:rsid w:val="007E2B5E"/>
    <w:rsid w:val="00812019"/>
    <w:rsid w:val="00813F8F"/>
    <w:rsid w:val="008448F8"/>
    <w:rsid w:val="0085744F"/>
    <w:rsid w:val="008636EF"/>
    <w:rsid w:val="00870223"/>
    <w:rsid w:val="00874B1C"/>
    <w:rsid w:val="00881E45"/>
    <w:rsid w:val="00882B00"/>
    <w:rsid w:val="008A03B2"/>
    <w:rsid w:val="008B007E"/>
    <w:rsid w:val="008B2CCB"/>
    <w:rsid w:val="008B4E89"/>
    <w:rsid w:val="008C18CB"/>
    <w:rsid w:val="008C705D"/>
    <w:rsid w:val="0090562D"/>
    <w:rsid w:val="0096005B"/>
    <w:rsid w:val="00992106"/>
    <w:rsid w:val="00992540"/>
    <w:rsid w:val="009A1D69"/>
    <w:rsid w:val="009A6555"/>
    <w:rsid w:val="009A7CBC"/>
    <w:rsid w:val="009B6A7E"/>
    <w:rsid w:val="009C1323"/>
    <w:rsid w:val="009C17EF"/>
    <w:rsid w:val="009C67EA"/>
    <w:rsid w:val="009E2011"/>
    <w:rsid w:val="009E4978"/>
    <w:rsid w:val="009F12F5"/>
    <w:rsid w:val="009F2E95"/>
    <w:rsid w:val="009F5C83"/>
    <w:rsid w:val="00A008C2"/>
    <w:rsid w:val="00A013A2"/>
    <w:rsid w:val="00A16F67"/>
    <w:rsid w:val="00A22FFB"/>
    <w:rsid w:val="00A235B1"/>
    <w:rsid w:val="00A37324"/>
    <w:rsid w:val="00A40192"/>
    <w:rsid w:val="00A409D6"/>
    <w:rsid w:val="00A530E4"/>
    <w:rsid w:val="00A553AF"/>
    <w:rsid w:val="00A65EC9"/>
    <w:rsid w:val="00A71082"/>
    <w:rsid w:val="00A77743"/>
    <w:rsid w:val="00A805A1"/>
    <w:rsid w:val="00A810B2"/>
    <w:rsid w:val="00A919FA"/>
    <w:rsid w:val="00AB2933"/>
    <w:rsid w:val="00AB5285"/>
    <w:rsid w:val="00AB64F0"/>
    <w:rsid w:val="00AC3B1F"/>
    <w:rsid w:val="00AC5E31"/>
    <w:rsid w:val="00AD1DA5"/>
    <w:rsid w:val="00AD221A"/>
    <w:rsid w:val="00AE1089"/>
    <w:rsid w:val="00AF0AD3"/>
    <w:rsid w:val="00AF0B3C"/>
    <w:rsid w:val="00AF3E0B"/>
    <w:rsid w:val="00AF6EA3"/>
    <w:rsid w:val="00B03514"/>
    <w:rsid w:val="00B0646D"/>
    <w:rsid w:val="00B1514B"/>
    <w:rsid w:val="00B21FC7"/>
    <w:rsid w:val="00B26B50"/>
    <w:rsid w:val="00B34526"/>
    <w:rsid w:val="00B37780"/>
    <w:rsid w:val="00B44204"/>
    <w:rsid w:val="00B839FB"/>
    <w:rsid w:val="00B952A6"/>
    <w:rsid w:val="00B95881"/>
    <w:rsid w:val="00BA0274"/>
    <w:rsid w:val="00BA293D"/>
    <w:rsid w:val="00BB55E8"/>
    <w:rsid w:val="00BB742E"/>
    <w:rsid w:val="00BB7F72"/>
    <w:rsid w:val="00BD0B93"/>
    <w:rsid w:val="00BD4D80"/>
    <w:rsid w:val="00BE1368"/>
    <w:rsid w:val="00BE24F5"/>
    <w:rsid w:val="00BF0315"/>
    <w:rsid w:val="00C13E96"/>
    <w:rsid w:val="00C15B18"/>
    <w:rsid w:val="00C2026F"/>
    <w:rsid w:val="00C37271"/>
    <w:rsid w:val="00C43CAF"/>
    <w:rsid w:val="00C47C00"/>
    <w:rsid w:val="00C55FF0"/>
    <w:rsid w:val="00C56400"/>
    <w:rsid w:val="00C57DD8"/>
    <w:rsid w:val="00C66F22"/>
    <w:rsid w:val="00C72F02"/>
    <w:rsid w:val="00C76398"/>
    <w:rsid w:val="00C81318"/>
    <w:rsid w:val="00C833B3"/>
    <w:rsid w:val="00C84C1A"/>
    <w:rsid w:val="00C96290"/>
    <w:rsid w:val="00CA6CFB"/>
    <w:rsid w:val="00CB52DB"/>
    <w:rsid w:val="00CC5014"/>
    <w:rsid w:val="00CC5B94"/>
    <w:rsid w:val="00CE070F"/>
    <w:rsid w:val="00CE20C1"/>
    <w:rsid w:val="00CF55ED"/>
    <w:rsid w:val="00D0267F"/>
    <w:rsid w:val="00D2610B"/>
    <w:rsid w:val="00D30BB6"/>
    <w:rsid w:val="00D31E9B"/>
    <w:rsid w:val="00D3402A"/>
    <w:rsid w:val="00D34AE1"/>
    <w:rsid w:val="00D52BF5"/>
    <w:rsid w:val="00D5663C"/>
    <w:rsid w:val="00D57755"/>
    <w:rsid w:val="00D72577"/>
    <w:rsid w:val="00D825E1"/>
    <w:rsid w:val="00D92FEF"/>
    <w:rsid w:val="00D965BB"/>
    <w:rsid w:val="00DA301C"/>
    <w:rsid w:val="00DA4A41"/>
    <w:rsid w:val="00DA7EC7"/>
    <w:rsid w:val="00DB7518"/>
    <w:rsid w:val="00DE16B7"/>
    <w:rsid w:val="00DE7761"/>
    <w:rsid w:val="00E01F70"/>
    <w:rsid w:val="00E0426C"/>
    <w:rsid w:val="00E13386"/>
    <w:rsid w:val="00E138B2"/>
    <w:rsid w:val="00E20BFA"/>
    <w:rsid w:val="00E26CAB"/>
    <w:rsid w:val="00E27CDC"/>
    <w:rsid w:val="00E33A82"/>
    <w:rsid w:val="00E471F7"/>
    <w:rsid w:val="00E60FF4"/>
    <w:rsid w:val="00E7305B"/>
    <w:rsid w:val="00E862D7"/>
    <w:rsid w:val="00E873DF"/>
    <w:rsid w:val="00E969B1"/>
    <w:rsid w:val="00E96BEC"/>
    <w:rsid w:val="00EB0601"/>
    <w:rsid w:val="00EC00B4"/>
    <w:rsid w:val="00EC4129"/>
    <w:rsid w:val="00EE36FD"/>
    <w:rsid w:val="00EE695A"/>
    <w:rsid w:val="00F02B41"/>
    <w:rsid w:val="00F130DC"/>
    <w:rsid w:val="00F14CA9"/>
    <w:rsid w:val="00F21EF8"/>
    <w:rsid w:val="00F42DDA"/>
    <w:rsid w:val="00F435FC"/>
    <w:rsid w:val="00F47975"/>
    <w:rsid w:val="00F5433E"/>
    <w:rsid w:val="00F61BF2"/>
    <w:rsid w:val="00F669B6"/>
    <w:rsid w:val="00F75F85"/>
    <w:rsid w:val="00F908FF"/>
    <w:rsid w:val="00FA057A"/>
    <w:rsid w:val="00FA4979"/>
    <w:rsid w:val="00FB00E6"/>
    <w:rsid w:val="00FC0FFD"/>
    <w:rsid w:val="00FE71AA"/>
    <w:rsid w:val="02FC9AF6"/>
    <w:rsid w:val="02FF6D41"/>
    <w:rsid w:val="039C81F0"/>
    <w:rsid w:val="04E52DBF"/>
    <w:rsid w:val="07E7A609"/>
    <w:rsid w:val="0846F726"/>
    <w:rsid w:val="0A79EDF5"/>
    <w:rsid w:val="1561ACB1"/>
    <w:rsid w:val="15FC234D"/>
    <w:rsid w:val="1661C332"/>
    <w:rsid w:val="192EFEB2"/>
    <w:rsid w:val="1A1A01CB"/>
    <w:rsid w:val="1D09E787"/>
    <w:rsid w:val="1E637E92"/>
    <w:rsid w:val="1EAB4E4A"/>
    <w:rsid w:val="20471EAB"/>
    <w:rsid w:val="2365BA1D"/>
    <w:rsid w:val="238309E1"/>
    <w:rsid w:val="247A682D"/>
    <w:rsid w:val="271A3675"/>
    <w:rsid w:val="294DD950"/>
    <w:rsid w:val="2C289033"/>
    <w:rsid w:val="2CF37406"/>
    <w:rsid w:val="2E082216"/>
    <w:rsid w:val="30A3A8B1"/>
    <w:rsid w:val="30FD2896"/>
    <w:rsid w:val="346F7DCD"/>
    <w:rsid w:val="35CAA69F"/>
    <w:rsid w:val="35DF133C"/>
    <w:rsid w:val="36CCB051"/>
    <w:rsid w:val="36FE401A"/>
    <w:rsid w:val="39F74DE7"/>
    <w:rsid w:val="3AA60345"/>
    <w:rsid w:val="3B8362FC"/>
    <w:rsid w:val="3CC79006"/>
    <w:rsid w:val="3E0D5EE0"/>
    <w:rsid w:val="3ED3D07A"/>
    <w:rsid w:val="3F1208D3"/>
    <w:rsid w:val="3FD9B229"/>
    <w:rsid w:val="4144EC79"/>
    <w:rsid w:val="4408F41D"/>
    <w:rsid w:val="45854666"/>
    <w:rsid w:val="458937DD"/>
    <w:rsid w:val="468C8B3A"/>
    <w:rsid w:val="48B821CB"/>
    <w:rsid w:val="4997C7DB"/>
    <w:rsid w:val="4A53F22C"/>
    <w:rsid w:val="4A5CA900"/>
    <w:rsid w:val="4D9449C2"/>
    <w:rsid w:val="4E980B04"/>
    <w:rsid w:val="50533F44"/>
    <w:rsid w:val="50940B1F"/>
    <w:rsid w:val="50A2F76C"/>
    <w:rsid w:val="51950E6C"/>
    <w:rsid w:val="53704B61"/>
    <w:rsid w:val="539AE304"/>
    <w:rsid w:val="559F5BA7"/>
    <w:rsid w:val="561CFCDB"/>
    <w:rsid w:val="57336229"/>
    <w:rsid w:val="578183BD"/>
    <w:rsid w:val="57DE9857"/>
    <w:rsid w:val="5D043827"/>
    <w:rsid w:val="6084ABB3"/>
    <w:rsid w:val="60A3D4FA"/>
    <w:rsid w:val="633D752D"/>
    <w:rsid w:val="63DB75BC"/>
    <w:rsid w:val="64F449A6"/>
    <w:rsid w:val="6577461D"/>
    <w:rsid w:val="65E366D1"/>
    <w:rsid w:val="66A942FB"/>
    <w:rsid w:val="67720816"/>
    <w:rsid w:val="693050BA"/>
    <w:rsid w:val="696FCEEF"/>
    <w:rsid w:val="6A2CFDE9"/>
    <w:rsid w:val="6A6B6913"/>
    <w:rsid w:val="6BEA8A6E"/>
    <w:rsid w:val="6CE6332E"/>
    <w:rsid w:val="6E081EB9"/>
    <w:rsid w:val="6E6BEB2B"/>
    <w:rsid w:val="6F222B30"/>
    <w:rsid w:val="700AA1F5"/>
    <w:rsid w:val="70809AFD"/>
    <w:rsid w:val="71AC87DB"/>
    <w:rsid w:val="739156E4"/>
    <w:rsid w:val="74889EEE"/>
    <w:rsid w:val="74ED5888"/>
    <w:rsid w:val="75847209"/>
    <w:rsid w:val="75C0EE42"/>
    <w:rsid w:val="773127CE"/>
    <w:rsid w:val="7B147C81"/>
    <w:rsid w:val="7ED101CB"/>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82C5227"/>
  <w15:chartTrackingRefBased/>
  <w15:docId w15:val="{9DC9D676-423A-466B-B7B7-A398471926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b-NO"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A7CBC"/>
    <w:pPr>
      <w:spacing w:after="120" w:line="264" w:lineRule="auto"/>
    </w:pPr>
    <w:rPr>
      <w:rFonts w:eastAsiaTheme="minorEastAsia"/>
      <w:sz w:val="21"/>
      <w:szCs w:val="21"/>
    </w:rPr>
  </w:style>
  <w:style w:type="paragraph" w:styleId="Overskrift1">
    <w:name w:val="heading 1"/>
    <w:basedOn w:val="Normal"/>
    <w:next w:val="Normal"/>
    <w:link w:val="Overskrift1Tegn"/>
    <w:uiPriority w:val="9"/>
    <w:qFormat/>
    <w:rsid w:val="009A7CBC"/>
    <w:pPr>
      <w:keepNext/>
      <w:keepLines/>
      <w:pBdr>
        <w:bottom w:val="single" w:sz="4" w:space="1" w:color="4472C4" w:themeColor="accent1"/>
      </w:pBdr>
      <w:spacing w:before="400" w:after="40" w:line="240" w:lineRule="auto"/>
      <w:outlineLvl w:val="0"/>
    </w:pPr>
    <w:rPr>
      <w:rFonts w:asciiTheme="majorHAnsi" w:eastAsiaTheme="majorEastAsia" w:hAnsiTheme="majorHAnsi" w:cstheme="majorBidi"/>
      <w:color w:val="2F5496" w:themeColor="accent1" w:themeShade="BF"/>
      <w:sz w:val="36"/>
      <w:szCs w:val="36"/>
    </w:rPr>
  </w:style>
  <w:style w:type="paragraph" w:styleId="Overskrift2">
    <w:name w:val="heading 2"/>
    <w:basedOn w:val="Normal"/>
    <w:next w:val="Normal"/>
    <w:link w:val="Overskrift2Tegn"/>
    <w:uiPriority w:val="9"/>
    <w:unhideWhenUsed/>
    <w:qFormat/>
    <w:rsid w:val="009A7CBC"/>
    <w:pPr>
      <w:keepNext/>
      <w:keepLines/>
      <w:spacing w:before="160" w:after="0" w:line="240" w:lineRule="auto"/>
      <w:outlineLvl w:val="1"/>
    </w:pPr>
    <w:rPr>
      <w:rFonts w:asciiTheme="majorHAnsi" w:eastAsiaTheme="majorEastAsia" w:hAnsiTheme="majorHAnsi" w:cstheme="majorBidi"/>
      <w:color w:val="2F5496" w:themeColor="accent1" w:themeShade="BF"/>
      <w:sz w:val="28"/>
      <w:szCs w:val="28"/>
    </w:rPr>
  </w:style>
  <w:style w:type="paragraph" w:styleId="Overskrift3">
    <w:name w:val="heading 3"/>
    <w:basedOn w:val="Normal"/>
    <w:next w:val="Normal"/>
    <w:link w:val="Overskrift3Tegn"/>
    <w:uiPriority w:val="9"/>
    <w:unhideWhenUsed/>
    <w:qFormat/>
    <w:rsid w:val="009A7CBC"/>
    <w:pPr>
      <w:keepNext/>
      <w:keepLines/>
      <w:spacing w:before="80" w:after="0" w:line="240" w:lineRule="auto"/>
      <w:outlineLvl w:val="2"/>
    </w:pPr>
    <w:rPr>
      <w:rFonts w:asciiTheme="majorHAnsi" w:eastAsiaTheme="majorEastAsia" w:hAnsiTheme="majorHAnsi" w:cstheme="majorBidi"/>
      <w:color w:val="404040" w:themeColor="text1" w:themeTint="BF"/>
      <w:sz w:val="26"/>
      <w:szCs w:val="26"/>
    </w:rPr>
  </w:style>
  <w:style w:type="paragraph" w:styleId="Overskrift4">
    <w:name w:val="heading 4"/>
    <w:basedOn w:val="Normal"/>
    <w:next w:val="Normal"/>
    <w:link w:val="Overskrift4Tegn"/>
    <w:uiPriority w:val="9"/>
    <w:unhideWhenUsed/>
    <w:qFormat/>
    <w:rsid w:val="009A7CBC"/>
    <w:pPr>
      <w:keepNext/>
      <w:keepLines/>
      <w:spacing w:before="80" w:after="0"/>
      <w:outlineLvl w:val="3"/>
    </w:pPr>
    <w:rPr>
      <w:rFonts w:asciiTheme="majorHAnsi" w:eastAsiaTheme="majorEastAsia" w:hAnsiTheme="majorHAnsi" w:cstheme="majorBidi"/>
      <w:sz w:val="24"/>
      <w:szCs w:val="24"/>
    </w:rPr>
  </w:style>
  <w:style w:type="paragraph" w:styleId="Overskrift5">
    <w:name w:val="heading 5"/>
    <w:basedOn w:val="Normal"/>
    <w:next w:val="Normal"/>
    <w:link w:val="Overskrift5Tegn"/>
    <w:uiPriority w:val="9"/>
    <w:semiHidden/>
    <w:unhideWhenUsed/>
    <w:qFormat/>
    <w:rsid w:val="009A7CBC"/>
    <w:pPr>
      <w:keepNext/>
      <w:keepLines/>
      <w:spacing w:before="80" w:after="0"/>
      <w:outlineLvl w:val="4"/>
    </w:pPr>
    <w:rPr>
      <w:rFonts w:asciiTheme="majorHAnsi" w:eastAsiaTheme="majorEastAsia" w:hAnsiTheme="majorHAnsi" w:cstheme="majorBidi"/>
      <w:i/>
      <w:iCs/>
      <w:sz w:val="22"/>
      <w:szCs w:val="22"/>
    </w:rPr>
  </w:style>
  <w:style w:type="paragraph" w:styleId="Overskrift6">
    <w:name w:val="heading 6"/>
    <w:basedOn w:val="Normal"/>
    <w:next w:val="Normal"/>
    <w:link w:val="Overskrift6Tegn"/>
    <w:uiPriority w:val="9"/>
    <w:semiHidden/>
    <w:unhideWhenUsed/>
    <w:qFormat/>
    <w:rsid w:val="009A7CBC"/>
    <w:pPr>
      <w:keepNext/>
      <w:keepLines/>
      <w:spacing w:before="80" w:after="0"/>
      <w:outlineLvl w:val="5"/>
    </w:pPr>
    <w:rPr>
      <w:rFonts w:asciiTheme="majorHAnsi" w:eastAsiaTheme="majorEastAsia" w:hAnsiTheme="majorHAnsi" w:cstheme="majorBidi"/>
      <w:color w:val="595959" w:themeColor="text1" w:themeTint="A6"/>
    </w:rPr>
  </w:style>
  <w:style w:type="paragraph" w:styleId="Overskrift7">
    <w:name w:val="heading 7"/>
    <w:basedOn w:val="Normal"/>
    <w:next w:val="Normal"/>
    <w:link w:val="Overskrift7Tegn"/>
    <w:uiPriority w:val="9"/>
    <w:semiHidden/>
    <w:unhideWhenUsed/>
    <w:qFormat/>
    <w:rsid w:val="009A7CBC"/>
    <w:pPr>
      <w:keepNext/>
      <w:keepLines/>
      <w:spacing w:before="80" w:after="0"/>
      <w:outlineLvl w:val="6"/>
    </w:pPr>
    <w:rPr>
      <w:rFonts w:asciiTheme="majorHAnsi" w:eastAsiaTheme="majorEastAsia" w:hAnsiTheme="majorHAnsi" w:cstheme="majorBidi"/>
      <w:i/>
      <w:iCs/>
      <w:color w:val="595959" w:themeColor="text1" w:themeTint="A6"/>
    </w:rPr>
  </w:style>
  <w:style w:type="paragraph" w:styleId="Overskrift8">
    <w:name w:val="heading 8"/>
    <w:basedOn w:val="Normal"/>
    <w:next w:val="Normal"/>
    <w:link w:val="Overskrift8Tegn"/>
    <w:uiPriority w:val="9"/>
    <w:semiHidden/>
    <w:unhideWhenUsed/>
    <w:qFormat/>
    <w:rsid w:val="009A7CBC"/>
    <w:pPr>
      <w:keepNext/>
      <w:keepLines/>
      <w:spacing w:before="80" w:after="0"/>
      <w:outlineLvl w:val="7"/>
    </w:pPr>
    <w:rPr>
      <w:rFonts w:asciiTheme="majorHAnsi" w:eastAsiaTheme="majorEastAsia" w:hAnsiTheme="majorHAnsi" w:cstheme="majorBidi"/>
      <w:smallCaps/>
      <w:color w:val="595959" w:themeColor="text1" w:themeTint="A6"/>
    </w:rPr>
  </w:style>
  <w:style w:type="paragraph" w:styleId="Overskrift9">
    <w:name w:val="heading 9"/>
    <w:basedOn w:val="Normal"/>
    <w:next w:val="Normal"/>
    <w:link w:val="Overskrift9Tegn"/>
    <w:uiPriority w:val="9"/>
    <w:semiHidden/>
    <w:unhideWhenUsed/>
    <w:qFormat/>
    <w:rsid w:val="009A7CBC"/>
    <w:pPr>
      <w:keepNext/>
      <w:keepLines/>
      <w:spacing w:before="80" w:after="0"/>
      <w:outlineLvl w:val="8"/>
    </w:pPr>
    <w:rPr>
      <w:rFonts w:asciiTheme="majorHAnsi" w:eastAsiaTheme="majorEastAsia" w:hAnsiTheme="majorHAnsi" w:cstheme="majorBidi"/>
      <w:i/>
      <w:iCs/>
      <w:smallCaps/>
      <w:color w:val="595959" w:themeColor="text1" w:themeTint="A6"/>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Overskrift1Tegn">
    <w:name w:val="Overskrift 1 Tegn"/>
    <w:basedOn w:val="Standardskriftforavsnitt"/>
    <w:link w:val="Overskrift1"/>
    <w:uiPriority w:val="9"/>
    <w:rsid w:val="009A7CBC"/>
    <w:rPr>
      <w:rFonts w:asciiTheme="majorHAnsi" w:eastAsiaTheme="majorEastAsia" w:hAnsiTheme="majorHAnsi" w:cstheme="majorBidi"/>
      <w:color w:val="2F5496" w:themeColor="accent1" w:themeShade="BF"/>
      <w:sz w:val="36"/>
      <w:szCs w:val="36"/>
    </w:rPr>
  </w:style>
  <w:style w:type="character" w:customStyle="1" w:styleId="Overskrift2Tegn">
    <w:name w:val="Overskrift 2 Tegn"/>
    <w:basedOn w:val="Standardskriftforavsnitt"/>
    <w:link w:val="Overskrift2"/>
    <w:uiPriority w:val="9"/>
    <w:rsid w:val="009A7CBC"/>
    <w:rPr>
      <w:rFonts w:asciiTheme="majorHAnsi" w:eastAsiaTheme="majorEastAsia" w:hAnsiTheme="majorHAnsi" w:cstheme="majorBidi"/>
      <w:color w:val="2F5496" w:themeColor="accent1" w:themeShade="BF"/>
      <w:sz w:val="28"/>
      <w:szCs w:val="28"/>
    </w:rPr>
  </w:style>
  <w:style w:type="character" w:customStyle="1" w:styleId="Overskrift3Tegn">
    <w:name w:val="Overskrift 3 Tegn"/>
    <w:basedOn w:val="Standardskriftforavsnitt"/>
    <w:link w:val="Overskrift3"/>
    <w:uiPriority w:val="9"/>
    <w:rsid w:val="009A7CBC"/>
    <w:rPr>
      <w:rFonts w:asciiTheme="majorHAnsi" w:eastAsiaTheme="majorEastAsia" w:hAnsiTheme="majorHAnsi" w:cstheme="majorBidi"/>
      <w:color w:val="404040" w:themeColor="text1" w:themeTint="BF"/>
      <w:sz w:val="26"/>
      <w:szCs w:val="26"/>
    </w:rPr>
  </w:style>
  <w:style w:type="character" w:customStyle="1" w:styleId="Overskrift4Tegn">
    <w:name w:val="Overskrift 4 Tegn"/>
    <w:basedOn w:val="Standardskriftforavsnitt"/>
    <w:link w:val="Overskrift4"/>
    <w:uiPriority w:val="9"/>
    <w:rsid w:val="009A7CBC"/>
    <w:rPr>
      <w:rFonts w:asciiTheme="majorHAnsi" w:eastAsiaTheme="majorEastAsia" w:hAnsiTheme="majorHAnsi" w:cstheme="majorBidi"/>
      <w:sz w:val="24"/>
      <w:szCs w:val="24"/>
    </w:rPr>
  </w:style>
  <w:style w:type="character" w:customStyle="1" w:styleId="Overskrift5Tegn">
    <w:name w:val="Overskrift 5 Tegn"/>
    <w:basedOn w:val="Standardskriftforavsnitt"/>
    <w:link w:val="Overskrift5"/>
    <w:uiPriority w:val="9"/>
    <w:semiHidden/>
    <w:rsid w:val="009A7CBC"/>
    <w:rPr>
      <w:rFonts w:asciiTheme="majorHAnsi" w:eastAsiaTheme="majorEastAsia" w:hAnsiTheme="majorHAnsi" w:cstheme="majorBidi"/>
      <w:i/>
      <w:iCs/>
    </w:rPr>
  </w:style>
  <w:style w:type="character" w:customStyle="1" w:styleId="Overskrift6Tegn">
    <w:name w:val="Overskrift 6 Tegn"/>
    <w:basedOn w:val="Standardskriftforavsnitt"/>
    <w:link w:val="Overskrift6"/>
    <w:uiPriority w:val="9"/>
    <w:semiHidden/>
    <w:rsid w:val="009A7CBC"/>
    <w:rPr>
      <w:rFonts w:asciiTheme="majorHAnsi" w:eastAsiaTheme="majorEastAsia" w:hAnsiTheme="majorHAnsi" w:cstheme="majorBidi"/>
      <w:color w:val="595959" w:themeColor="text1" w:themeTint="A6"/>
      <w:sz w:val="21"/>
      <w:szCs w:val="21"/>
    </w:rPr>
  </w:style>
  <w:style w:type="character" w:customStyle="1" w:styleId="Overskrift7Tegn">
    <w:name w:val="Overskrift 7 Tegn"/>
    <w:basedOn w:val="Standardskriftforavsnitt"/>
    <w:link w:val="Overskrift7"/>
    <w:uiPriority w:val="9"/>
    <w:semiHidden/>
    <w:rsid w:val="009A7CBC"/>
    <w:rPr>
      <w:rFonts w:asciiTheme="majorHAnsi" w:eastAsiaTheme="majorEastAsia" w:hAnsiTheme="majorHAnsi" w:cstheme="majorBidi"/>
      <w:i/>
      <w:iCs/>
      <w:color w:val="595959" w:themeColor="text1" w:themeTint="A6"/>
      <w:sz w:val="21"/>
      <w:szCs w:val="21"/>
    </w:rPr>
  </w:style>
  <w:style w:type="character" w:customStyle="1" w:styleId="Overskrift8Tegn">
    <w:name w:val="Overskrift 8 Tegn"/>
    <w:basedOn w:val="Standardskriftforavsnitt"/>
    <w:link w:val="Overskrift8"/>
    <w:uiPriority w:val="9"/>
    <w:semiHidden/>
    <w:rsid w:val="009A7CBC"/>
    <w:rPr>
      <w:rFonts w:asciiTheme="majorHAnsi" w:eastAsiaTheme="majorEastAsia" w:hAnsiTheme="majorHAnsi" w:cstheme="majorBidi"/>
      <w:smallCaps/>
      <w:color w:val="595959" w:themeColor="text1" w:themeTint="A6"/>
      <w:sz w:val="21"/>
      <w:szCs w:val="21"/>
    </w:rPr>
  </w:style>
  <w:style w:type="character" w:customStyle="1" w:styleId="Overskrift9Tegn">
    <w:name w:val="Overskrift 9 Tegn"/>
    <w:basedOn w:val="Standardskriftforavsnitt"/>
    <w:link w:val="Overskrift9"/>
    <w:uiPriority w:val="9"/>
    <w:semiHidden/>
    <w:rsid w:val="009A7CBC"/>
    <w:rPr>
      <w:rFonts w:asciiTheme="majorHAnsi" w:eastAsiaTheme="majorEastAsia" w:hAnsiTheme="majorHAnsi" w:cstheme="majorBidi"/>
      <w:i/>
      <w:iCs/>
      <w:smallCaps/>
      <w:color w:val="595959" w:themeColor="text1" w:themeTint="A6"/>
      <w:sz w:val="21"/>
      <w:szCs w:val="21"/>
    </w:rPr>
  </w:style>
  <w:style w:type="table" w:styleId="Tabellrutenett">
    <w:name w:val="Table Grid"/>
    <w:basedOn w:val="Vanligtabell"/>
    <w:uiPriority w:val="59"/>
    <w:rsid w:val="009A7CBC"/>
    <w:pPr>
      <w:spacing w:after="0" w:line="240" w:lineRule="auto"/>
    </w:pPr>
    <w:rPr>
      <w:rFonts w:eastAsiaTheme="minorEastAsia"/>
      <w:sz w:val="21"/>
      <w:szCs w:val="21"/>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eavsnitt">
    <w:name w:val="List Paragraph"/>
    <w:basedOn w:val="Normal"/>
    <w:uiPriority w:val="34"/>
    <w:qFormat/>
    <w:rsid w:val="009A7CBC"/>
    <w:pPr>
      <w:ind w:left="720"/>
      <w:contextualSpacing/>
    </w:pPr>
  </w:style>
  <w:style w:type="paragraph" w:styleId="Ingenmellomrom">
    <w:name w:val="No Spacing"/>
    <w:link w:val="IngenmellomromTegn"/>
    <w:uiPriority w:val="1"/>
    <w:qFormat/>
    <w:rsid w:val="009A7CBC"/>
    <w:pPr>
      <w:spacing w:after="0" w:line="240" w:lineRule="auto"/>
    </w:pPr>
    <w:rPr>
      <w:rFonts w:eastAsiaTheme="minorEastAsia"/>
      <w:sz w:val="21"/>
      <w:szCs w:val="21"/>
    </w:rPr>
  </w:style>
  <w:style w:type="paragraph" w:styleId="Topptekst">
    <w:name w:val="header"/>
    <w:basedOn w:val="Normal"/>
    <w:link w:val="TopptekstTegn"/>
    <w:uiPriority w:val="99"/>
    <w:unhideWhenUsed/>
    <w:rsid w:val="009A7CBC"/>
    <w:pPr>
      <w:tabs>
        <w:tab w:val="center" w:pos="4536"/>
        <w:tab w:val="right" w:pos="9072"/>
      </w:tabs>
      <w:spacing w:after="0" w:line="240" w:lineRule="auto"/>
    </w:pPr>
  </w:style>
  <w:style w:type="character" w:customStyle="1" w:styleId="TopptekstTegn">
    <w:name w:val="Topptekst Tegn"/>
    <w:basedOn w:val="Standardskriftforavsnitt"/>
    <w:link w:val="Topptekst"/>
    <w:uiPriority w:val="99"/>
    <w:rsid w:val="009A7CBC"/>
    <w:rPr>
      <w:rFonts w:eastAsiaTheme="minorEastAsia"/>
      <w:sz w:val="21"/>
      <w:szCs w:val="21"/>
    </w:rPr>
  </w:style>
  <w:style w:type="paragraph" w:styleId="Bunntekst">
    <w:name w:val="footer"/>
    <w:basedOn w:val="Normal"/>
    <w:link w:val="BunntekstTegn"/>
    <w:uiPriority w:val="99"/>
    <w:unhideWhenUsed/>
    <w:rsid w:val="009A7CBC"/>
    <w:pPr>
      <w:tabs>
        <w:tab w:val="center" w:pos="4536"/>
        <w:tab w:val="right" w:pos="9072"/>
      </w:tabs>
      <w:spacing w:after="0" w:line="240" w:lineRule="auto"/>
    </w:pPr>
  </w:style>
  <w:style w:type="character" w:customStyle="1" w:styleId="BunntekstTegn">
    <w:name w:val="Bunntekst Tegn"/>
    <w:basedOn w:val="Standardskriftforavsnitt"/>
    <w:link w:val="Bunntekst"/>
    <w:uiPriority w:val="99"/>
    <w:rsid w:val="009A7CBC"/>
    <w:rPr>
      <w:rFonts w:eastAsiaTheme="minorEastAsia"/>
      <w:sz w:val="21"/>
      <w:szCs w:val="21"/>
    </w:rPr>
  </w:style>
  <w:style w:type="paragraph" w:styleId="Bildetekst">
    <w:name w:val="caption"/>
    <w:basedOn w:val="Normal"/>
    <w:next w:val="Normal"/>
    <w:uiPriority w:val="35"/>
    <w:semiHidden/>
    <w:unhideWhenUsed/>
    <w:qFormat/>
    <w:rsid w:val="009A7CBC"/>
    <w:pPr>
      <w:spacing w:line="240" w:lineRule="auto"/>
    </w:pPr>
    <w:rPr>
      <w:b/>
      <w:bCs/>
      <w:color w:val="404040" w:themeColor="text1" w:themeTint="BF"/>
      <w:sz w:val="20"/>
      <w:szCs w:val="20"/>
    </w:rPr>
  </w:style>
  <w:style w:type="paragraph" w:styleId="Tittel">
    <w:name w:val="Title"/>
    <w:basedOn w:val="Normal"/>
    <w:next w:val="Normal"/>
    <w:link w:val="TittelTegn"/>
    <w:uiPriority w:val="10"/>
    <w:qFormat/>
    <w:rsid w:val="009A7CBC"/>
    <w:pPr>
      <w:spacing w:after="0" w:line="240" w:lineRule="auto"/>
      <w:contextualSpacing/>
    </w:pPr>
    <w:rPr>
      <w:rFonts w:asciiTheme="majorHAnsi" w:eastAsiaTheme="majorEastAsia" w:hAnsiTheme="majorHAnsi" w:cstheme="majorBidi"/>
      <w:color w:val="2F5496" w:themeColor="accent1" w:themeShade="BF"/>
      <w:spacing w:val="-7"/>
      <w:sz w:val="80"/>
      <w:szCs w:val="80"/>
    </w:rPr>
  </w:style>
  <w:style w:type="character" w:customStyle="1" w:styleId="TittelTegn">
    <w:name w:val="Tittel Tegn"/>
    <w:basedOn w:val="Standardskriftforavsnitt"/>
    <w:link w:val="Tittel"/>
    <w:uiPriority w:val="10"/>
    <w:rsid w:val="009A7CBC"/>
    <w:rPr>
      <w:rFonts w:asciiTheme="majorHAnsi" w:eastAsiaTheme="majorEastAsia" w:hAnsiTheme="majorHAnsi" w:cstheme="majorBidi"/>
      <w:color w:val="2F5496" w:themeColor="accent1" w:themeShade="BF"/>
      <w:spacing w:val="-7"/>
      <w:sz w:val="80"/>
      <w:szCs w:val="80"/>
    </w:rPr>
  </w:style>
  <w:style w:type="paragraph" w:styleId="Undertittel">
    <w:name w:val="Subtitle"/>
    <w:basedOn w:val="Normal"/>
    <w:next w:val="Normal"/>
    <w:link w:val="UndertittelTegn"/>
    <w:uiPriority w:val="11"/>
    <w:qFormat/>
    <w:rsid w:val="009A7CBC"/>
    <w:pPr>
      <w:numPr>
        <w:ilvl w:val="1"/>
      </w:numPr>
      <w:spacing w:after="240" w:line="240" w:lineRule="auto"/>
    </w:pPr>
    <w:rPr>
      <w:rFonts w:asciiTheme="majorHAnsi" w:eastAsiaTheme="majorEastAsia" w:hAnsiTheme="majorHAnsi" w:cstheme="majorBidi"/>
      <w:color w:val="404040" w:themeColor="text1" w:themeTint="BF"/>
      <w:sz w:val="30"/>
      <w:szCs w:val="30"/>
    </w:rPr>
  </w:style>
  <w:style w:type="character" w:customStyle="1" w:styleId="UndertittelTegn">
    <w:name w:val="Undertittel Tegn"/>
    <w:basedOn w:val="Standardskriftforavsnitt"/>
    <w:link w:val="Undertittel"/>
    <w:uiPriority w:val="11"/>
    <w:rsid w:val="009A7CBC"/>
    <w:rPr>
      <w:rFonts w:asciiTheme="majorHAnsi" w:eastAsiaTheme="majorEastAsia" w:hAnsiTheme="majorHAnsi" w:cstheme="majorBidi"/>
      <w:color w:val="404040" w:themeColor="text1" w:themeTint="BF"/>
      <w:sz w:val="30"/>
      <w:szCs w:val="30"/>
    </w:rPr>
  </w:style>
  <w:style w:type="character" w:styleId="Sterk">
    <w:name w:val="Strong"/>
    <w:basedOn w:val="Standardskriftforavsnitt"/>
    <w:uiPriority w:val="22"/>
    <w:qFormat/>
    <w:rsid w:val="009A7CBC"/>
    <w:rPr>
      <w:b/>
      <w:bCs/>
    </w:rPr>
  </w:style>
  <w:style w:type="character" w:styleId="Utheving">
    <w:name w:val="Emphasis"/>
    <w:basedOn w:val="Standardskriftforavsnitt"/>
    <w:uiPriority w:val="20"/>
    <w:qFormat/>
    <w:rsid w:val="009A7CBC"/>
    <w:rPr>
      <w:i/>
      <w:iCs/>
    </w:rPr>
  </w:style>
  <w:style w:type="paragraph" w:styleId="Sitat">
    <w:name w:val="Quote"/>
    <w:basedOn w:val="Normal"/>
    <w:next w:val="Normal"/>
    <w:link w:val="SitatTegn"/>
    <w:uiPriority w:val="29"/>
    <w:qFormat/>
    <w:rsid w:val="009A7CBC"/>
    <w:pPr>
      <w:spacing w:before="240" w:after="240" w:line="252" w:lineRule="auto"/>
      <w:ind w:left="864" w:right="864"/>
      <w:jc w:val="center"/>
    </w:pPr>
    <w:rPr>
      <w:i/>
      <w:iCs/>
    </w:rPr>
  </w:style>
  <w:style w:type="character" w:customStyle="1" w:styleId="SitatTegn">
    <w:name w:val="Sitat Tegn"/>
    <w:basedOn w:val="Standardskriftforavsnitt"/>
    <w:link w:val="Sitat"/>
    <w:uiPriority w:val="29"/>
    <w:rsid w:val="009A7CBC"/>
    <w:rPr>
      <w:rFonts w:eastAsiaTheme="minorEastAsia"/>
      <w:i/>
      <w:iCs/>
      <w:sz w:val="21"/>
      <w:szCs w:val="21"/>
    </w:rPr>
  </w:style>
  <w:style w:type="paragraph" w:styleId="Sterktsitat">
    <w:name w:val="Intense Quote"/>
    <w:basedOn w:val="Normal"/>
    <w:next w:val="Normal"/>
    <w:link w:val="SterktsitatTegn"/>
    <w:uiPriority w:val="30"/>
    <w:qFormat/>
    <w:rsid w:val="009A7CBC"/>
    <w:pPr>
      <w:spacing w:before="100" w:beforeAutospacing="1" w:after="240"/>
      <w:ind w:left="864" w:right="864"/>
      <w:jc w:val="center"/>
    </w:pPr>
    <w:rPr>
      <w:rFonts w:asciiTheme="majorHAnsi" w:eastAsiaTheme="majorEastAsia" w:hAnsiTheme="majorHAnsi" w:cstheme="majorBidi"/>
      <w:color w:val="4472C4" w:themeColor="accent1"/>
      <w:sz w:val="28"/>
      <w:szCs w:val="28"/>
    </w:rPr>
  </w:style>
  <w:style w:type="character" w:customStyle="1" w:styleId="SterktsitatTegn">
    <w:name w:val="Sterkt sitat Tegn"/>
    <w:basedOn w:val="Standardskriftforavsnitt"/>
    <w:link w:val="Sterktsitat"/>
    <w:uiPriority w:val="30"/>
    <w:rsid w:val="009A7CBC"/>
    <w:rPr>
      <w:rFonts w:asciiTheme="majorHAnsi" w:eastAsiaTheme="majorEastAsia" w:hAnsiTheme="majorHAnsi" w:cstheme="majorBidi"/>
      <w:color w:val="4472C4" w:themeColor="accent1"/>
      <w:sz w:val="28"/>
      <w:szCs w:val="28"/>
    </w:rPr>
  </w:style>
  <w:style w:type="character" w:styleId="Svakutheving">
    <w:name w:val="Subtle Emphasis"/>
    <w:basedOn w:val="Standardskriftforavsnitt"/>
    <w:uiPriority w:val="19"/>
    <w:qFormat/>
    <w:rsid w:val="009A7CBC"/>
    <w:rPr>
      <w:i/>
      <w:iCs/>
      <w:color w:val="595959" w:themeColor="text1" w:themeTint="A6"/>
    </w:rPr>
  </w:style>
  <w:style w:type="character" w:styleId="Sterkutheving">
    <w:name w:val="Intense Emphasis"/>
    <w:basedOn w:val="Standardskriftforavsnitt"/>
    <w:uiPriority w:val="21"/>
    <w:qFormat/>
    <w:rsid w:val="009A7CBC"/>
    <w:rPr>
      <w:b/>
      <w:bCs/>
      <w:i/>
      <w:iCs/>
    </w:rPr>
  </w:style>
  <w:style w:type="character" w:styleId="Svakreferanse">
    <w:name w:val="Subtle Reference"/>
    <w:basedOn w:val="Standardskriftforavsnitt"/>
    <w:uiPriority w:val="31"/>
    <w:qFormat/>
    <w:rsid w:val="009A7CBC"/>
    <w:rPr>
      <w:smallCaps/>
      <w:color w:val="404040" w:themeColor="text1" w:themeTint="BF"/>
    </w:rPr>
  </w:style>
  <w:style w:type="character" w:styleId="Sterkreferanse">
    <w:name w:val="Intense Reference"/>
    <w:basedOn w:val="Standardskriftforavsnitt"/>
    <w:uiPriority w:val="32"/>
    <w:qFormat/>
    <w:rsid w:val="009A7CBC"/>
    <w:rPr>
      <w:b/>
      <w:bCs/>
      <w:smallCaps/>
      <w:u w:val="single"/>
    </w:rPr>
  </w:style>
  <w:style w:type="character" w:styleId="Boktittel">
    <w:name w:val="Book Title"/>
    <w:basedOn w:val="Standardskriftforavsnitt"/>
    <w:uiPriority w:val="33"/>
    <w:qFormat/>
    <w:rsid w:val="009A7CBC"/>
    <w:rPr>
      <w:b/>
      <w:bCs/>
      <w:smallCaps/>
    </w:rPr>
  </w:style>
  <w:style w:type="paragraph" w:styleId="Overskriftforinnholdsfortegnelse">
    <w:name w:val="TOC Heading"/>
    <w:basedOn w:val="Overskrift1"/>
    <w:next w:val="Normal"/>
    <w:uiPriority w:val="39"/>
    <w:unhideWhenUsed/>
    <w:qFormat/>
    <w:rsid w:val="009A7CBC"/>
    <w:pPr>
      <w:outlineLvl w:val="9"/>
    </w:pPr>
  </w:style>
  <w:style w:type="paragraph" w:styleId="Brdtekst">
    <w:name w:val="Body Text"/>
    <w:link w:val="BrdtekstTegn"/>
    <w:rsid w:val="009A7CBC"/>
    <w:pPr>
      <w:pBdr>
        <w:top w:val="nil"/>
        <w:left w:val="nil"/>
        <w:bottom w:val="nil"/>
        <w:right w:val="nil"/>
        <w:between w:val="nil"/>
        <w:bar w:val="nil"/>
      </w:pBdr>
      <w:spacing w:after="0" w:line="240" w:lineRule="auto"/>
    </w:pPr>
    <w:rPr>
      <w:rFonts w:ascii="Calibri" w:eastAsia="Calibri" w:hAnsi="Calibri" w:cs="Calibri"/>
      <w:color w:val="000000"/>
      <w:u w:color="000000"/>
      <w:bdr w:val="nil"/>
      <w:lang w:val="da-DK" w:eastAsia="nb-NO"/>
    </w:rPr>
  </w:style>
  <w:style w:type="character" w:customStyle="1" w:styleId="BrdtekstTegn">
    <w:name w:val="Brødtekst Tegn"/>
    <w:basedOn w:val="Standardskriftforavsnitt"/>
    <w:link w:val="Brdtekst"/>
    <w:rsid w:val="009A7CBC"/>
    <w:rPr>
      <w:rFonts w:ascii="Calibri" w:eastAsia="Calibri" w:hAnsi="Calibri" w:cs="Calibri"/>
      <w:color w:val="000000"/>
      <w:u w:color="000000"/>
      <w:bdr w:val="nil"/>
      <w:lang w:val="da-DK" w:eastAsia="nb-NO"/>
    </w:rPr>
  </w:style>
  <w:style w:type="paragraph" w:customStyle="1" w:styleId="Standard">
    <w:name w:val="Standard"/>
    <w:rsid w:val="009A7CBC"/>
    <w:pPr>
      <w:pBdr>
        <w:top w:val="nil"/>
        <w:left w:val="nil"/>
        <w:bottom w:val="nil"/>
        <w:right w:val="nil"/>
      </w:pBdr>
      <w:spacing w:after="0" w:line="240" w:lineRule="auto"/>
    </w:pPr>
    <w:rPr>
      <w:rFonts w:ascii="Helvetica" w:eastAsia="Helvetica" w:hAnsi="Helvetica" w:cs="Helvetica"/>
      <w:color w:val="000000"/>
      <w:u w:color="000000"/>
      <w:lang w:eastAsia="nb-NO"/>
    </w:rPr>
  </w:style>
  <w:style w:type="paragraph" w:customStyle="1" w:styleId="BrdtekstA">
    <w:name w:val="Brødtekst A"/>
    <w:rsid w:val="009A7CBC"/>
    <w:pPr>
      <w:spacing w:after="0" w:line="240" w:lineRule="auto"/>
    </w:pPr>
    <w:rPr>
      <w:rFonts w:ascii="Helvetica" w:eastAsia="Arial Unicode MS" w:hAnsi="Arial Unicode MS" w:cs="Arial Unicode MS"/>
      <w:color w:val="000000"/>
      <w:u w:color="000000"/>
      <w:lang w:eastAsia="nb-NO"/>
    </w:rPr>
  </w:style>
  <w:style w:type="paragraph" w:customStyle="1" w:styleId="Friform">
    <w:name w:val="Fri form"/>
    <w:rsid w:val="009A7CBC"/>
    <w:pPr>
      <w:pBdr>
        <w:top w:val="nil"/>
        <w:left w:val="nil"/>
        <w:bottom w:val="nil"/>
        <w:right w:val="nil"/>
        <w:between w:val="nil"/>
        <w:bar w:val="nil"/>
      </w:pBdr>
      <w:spacing w:after="0" w:line="240" w:lineRule="auto"/>
    </w:pPr>
    <w:rPr>
      <w:rFonts w:ascii="Helvetica" w:eastAsia="Arial Unicode MS" w:hAnsi="Arial Unicode MS" w:cs="Arial Unicode MS"/>
      <w:color w:val="000000"/>
      <w:spacing w:val="5"/>
      <w:sz w:val="24"/>
      <w:szCs w:val="24"/>
      <w:bdr w:val="nil"/>
      <w:lang w:eastAsia="nb-NO"/>
    </w:rPr>
  </w:style>
  <w:style w:type="paragraph" w:customStyle="1" w:styleId="Etikett">
    <w:name w:val="Etikett"/>
    <w:rsid w:val="009A7CBC"/>
    <w:pPr>
      <w:pBdr>
        <w:top w:val="nil"/>
        <w:left w:val="nil"/>
        <w:bottom w:val="nil"/>
        <w:right w:val="nil"/>
        <w:between w:val="nil"/>
        <w:bar w:val="nil"/>
      </w:pBdr>
      <w:spacing w:after="0" w:line="288" w:lineRule="auto"/>
      <w:jc w:val="center"/>
    </w:pPr>
    <w:rPr>
      <w:rFonts w:ascii="Helvetica" w:eastAsia="Arial Unicode MS" w:hAnsi="Arial Unicode MS" w:cs="Arial Unicode MS"/>
      <w:color w:val="FEFFFE"/>
      <w:sz w:val="28"/>
      <w:szCs w:val="28"/>
      <w:bdr w:val="nil"/>
      <w:lang w:eastAsia="nb-NO"/>
    </w:rPr>
  </w:style>
  <w:style w:type="character" w:customStyle="1" w:styleId="Hyperlink0">
    <w:name w:val="Hyperlink.0"/>
    <w:basedOn w:val="Standardskriftforavsnitt"/>
    <w:rsid w:val="009A7CBC"/>
    <w:rPr>
      <w:color w:val="0432FF"/>
      <w:u w:val="single"/>
    </w:rPr>
  </w:style>
  <w:style w:type="paragraph" w:styleId="Bobletekst">
    <w:name w:val="Balloon Text"/>
    <w:basedOn w:val="Normal"/>
    <w:link w:val="BobletekstTegn"/>
    <w:uiPriority w:val="99"/>
    <w:semiHidden/>
    <w:unhideWhenUsed/>
    <w:rsid w:val="009A7CBC"/>
    <w:pPr>
      <w:spacing w:after="0" w:line="240" w:lineRule="auto"/>
    </w:pPr>
    <w:rPr>
      <w:rFonts w:ascii="Tahoma" w:hAnsi="Tahoma" w:cs="Tahoma"/>
      <w:sz w:val="16"/>
      <w:szCs w:val="16"/>
    </w:rPr>
  </w:style>
  <w:style w:type="character" w:customStyle="1" w:styleId="BobletekstTegn">
    <w:name w:val="Bobletekst Tegn"/>
    <w:basedOn w:val="Standardskriftforavsnitt"/>
    <w:link w:val="Bobletekst"/>
    <w:uiPriority w:val="99"/>
    <w:semiHidden/>
    <w:rsid w:val="009A7CBC"/>
    <w:rPr>
      <w:rFonts w:ascii="Tahoma" w:eastAsiaTheme="minorEastAsia" w:hAnsi="Tahoma" w:cs="Tahoma"/>
      <w:sz w:val="16"/>
      <w:szCs w:val="16"/>
    </w:rPr>
  </w:style>
  <w:style w:type="numbering" w:customStyle="1" w:styleId="Bilde">
    <w:name w:val="Bilde"/>
    <w:rsid w:val="009A7CBC"/>
    <w:pPr>
      <w:numPr>
        <w:numId w:val="6"/>
      </w:numPr>
    </w:pPr>
  </w:style>
  <w:style w:type="table" w:customStyle="1" w:styleId="TableNormal1">
    <w:name w:val="Table Normal1"/>
    <w:rsid w:val="009A7CBC"/>
    <w:pPr>
      <w:pBdr>
        <w:top w:val="nil"/>
        <w:left w:val="nil"/>
        <w:bottom w:val="nil"/>
        <w:right w:val="nil"/>
        <w:between w:val="nil"/>
        <w:bar w:val="nil"/>
      </w:pBdr>
      <w:spacing w:after="0" w:line="240" w:lineRule="auto"/>
    </w:pPr>
    <w:rPr>
      <w:rFonts w:ascii="Times New Roman" w:eastAsia="Arial Unicode MS" w:hAnsi="Times New Roman" w:cs="Times New Roman"/>
      <w:sz w:val="20"/>
      <w:szCs w:val="20"/>
      <w:bdr w:val="nil"/>
      <w:lang w:eastAsia="nb-NO"/>
    </w:rPr>
    <w:tblPr>
      <w:tblInd w:w="0" w:type="dxa"/>
      <w:tblCellMar>
        <w:top w:w="0" w:type="dxa"/>
        <w:left w:w="0" w:type="dxa"/>
        <w:bottom w:w="0" w:type="dxa"/>
        <w:right w:w="0" w:type="dxa"/>
      </w:tblCellMar>
    </w:tblPr>
  </w:style>
  <w:style w:type="paragraph" w:customStyle="1" w:styleId="Tabellstil2">
    <w:name w:val="Tabellstil 2"/>
    <w:rsid w:val="009A7CBC"/>
    <w:pPr>
      <w:pBdr>
        <w:top w:val="nil"/>
        <w:left w:val="nil"/>
        <w:bottom w:val="nil"/>
        <w:right w:val="nil"/>
        <w:between w:val="nil"/>
        <w:bar w:val="nil"/>
      </w:pBdr>
      <w:spacing w:after="0" w:line="240" w:lineRule="auto"/>
    </w:pPr>
    <w:rPr>
      <w:rFonts w:ascii="Helvetica" w:eastAsia="Helvetica" w:hAnsi="Helvetica" w:cs="Helvetica"/>
      <w:color w:val="000000"/>
      <w:sz w:val="20"/>
      <w:szCs w:val="20"/>
      <w:bdr w:val="nil"/>
      <w:lang w:eastAsia="nb-NO"/>
    </w:rPr>
  </w:style>
  <w:style w:type="character" w:styleId="Merknadsreferanse">
    <w:name w:val="annotation reference"/>
    <w:basedOn w:val="Standardskriftforavsnitt"/>
    <w:uiPriority w:val="99"/>
    <w:semiHidden/>
    <w:unhideWhenUsed/>
    <w:rsid w:val="009A7CBC"/>
    <w:rPr>
      <w:sz w:val="16"/>
      <w:szCs w:val="16"/>
    </w:rPr>
  </w:style>
  <w:style w:type="paragraph" w:styleId="Merknadstekst">
    <w:name w:val="annotation text"/>
    <w:basedOn w:val="Normal"/>
    <w:link w:val="MerknadstekstTegn"/>
    <w:uiPriority w:val="99"/>
    <w:semiHidden/>
    <w:unhideWhenUsed/>
    <w:rsid w:val="009A7CBC"/>
    <w:pPr>
      <w:spacing w:line="240" w:lineRule="auto"/>
    </w:pPr>
    <w:rPr>
      <w:sz w:val="20"/>
      <w:szCs w:val="20"/>
    </w:rPr>
  </w:style>
  <w:style w:type="character" w:customStyle="1" w:styleId="MerknadstekstTegn">
    <w:name w:val="Merknadstekst Tegn"/>
    <w:basedOn w:val="Standardskriftforavsnitt"/>
    <w:link w:val="Merknadstekst"/>
    <w:uiPriority w:val="99"/>
    <w:semiHidden/>
    <w:rsid w:val="009A7CBC"/>
    <w:rPr>
      <w:rFonts w:eastAsiaTheme="minorEastAsia"/>
      <w:sz w:val="20"/>
      <w:szCs w:val="20"/>
    </w:rPr>
  </w:style>
  <w:style w:type="paragraph" w:styleId="Kommentaremne">
    <w:name w:val="annotation subject"/>
    <w:basedOn w:val="Merknadstekst"/>
    <w:next w:val="Merknadstekst"/>
    <w:link w:val="KommentaremneTegn"/>
    <w:uiPriority w:val="99"/>
    <w:semiHidden/>
    <w:unhideWhenUsed/>
    <w:rsid w:val="009A7CBC"/>
    <w:rPr>
      <w:b/>
      <w:bCs/>
    </w:rPr>
  </w:style>
  <w:style w:type="character" w:customStyle="1" w:styleId="KommentaremneTegn">
    <w:name w:val="Kommentaremne Tegn"/>
    <w:basedOn w:val="MerknadstekstTegn"/>
    <w:link w:val="Kommentaremne"/>
    <w:uiPriority w:val="99"/>
    <w:semiHidden/>
    <w:rsid w:val="009A7CBC"/>
    <w:rPr>
      <w:rFonts w:eastAsiaTheme="minorEastAsia"/>
      <w:b/>
      <w:bCs/>
      <w:sz w:val="20"/>
      <w:szCs w:val="20"/>
    </w:rPr>
  </w:style>
  <w:style w:type="paragraph" w:styleId="NormalWeb">
    <w:name w:val="Normal (Web)"/>
    <w:basedOn w:val="Normal"/>
    <w:uiPriority w:val="99"/>
    <w:semiHidden/>
    <w:unhideWhenUsed/>
    <w:rsid w:val="009A7CBC"/>
    <w:pPr>
      <w:spacing w:before="100" w:beforeAutospacing="1" w:after="100" w:afterAutospacing="1" w:line="240" w:lineRule="auto"/>
    </w:pPr>
    <w:rPr>
      <w:rFonts w:ascii="Times New Roman" w:eastAsia="Times New Roman" w:hAnsi="Times New Roman" w:cs="Times New Roman"/>
      <w:sz w:val="24"/>
      <w:szCs w:val="24"/>
      <w:lang w:eastAsia="nb-NO"/>
    </w:rPr>
  </w:style>
  <w:style w:type="character" w:customStyle="1" w:styleId="IngenmellomromTegn">
    <w:name w:val="Ingen mellomrom Tegn"/>
    <w:basedOn w:val="Standardskriftforavsnitt"/>
    <w:link w:val="Ingenmellomrom"/>
    <w:uiPriority w:val="1"/>
    <w:rsid w:val="009A7CBC"/>
    <w:rPr>
      <w:rFonts w:eastAsiaTheme="minorEastAsia"/>
      <w:sz w:val="21"/>
      <w:szCs w:val="21"/>
    </w:rPr>
  </w:style>
  <w:style w:type="paragraph" w:styleId="INNH1">
    <w:name w:val="toc 1"/>
    <w:basedOn w:val="Normal"/>
    <w:next w:val="Normal"/>
    <w:autoRedefine/>
    <w:uiPriority w:val="39"/>
    <w:unhideWhenUsed/>
    <w:rsid w:val="009A7CBC"/>
    <w:pPr>
      <w:spacing w:after="100"/>
    </w:pPr>
  </w:style>
  <w:style w:type="paragraph" w:styleId="INNH2">
    <w:name w:val="toc 2"/>
    <w:basedOn w:val="Normal"/>
    <w:next w:val="Normal"/>
    <w:autoRedefine/>
    <w:uiPriority w:val="39"/>
    <w:unhideWhenUsed/>
    <w:rsid w:val="009A7CBC"/>
    <w:pPr>
      <w:spacing w:after="100"/>
      <w:ind w:left="210"/>
    </w:pPr>
  </w:style>
  <w:style w:type="character" w:styleId="Hyperkobling">
    <w:name w:val="Hyperlink"/>
    <w:basedOn w:val="Standardskriftforavsnitt"/>
    <w:uiPriority w:val="99"/>
    <w:unhideWhenUsed/>
    <w:rsid w:val="009A7CBC"/>
    <w:rPr>
      <w:color w:val="0563C1" w:themeColor="hyperlink"/>
      <w:u w:val="single"/>
    </w:rPr>
  </w:style>
  <w:style w:type="character" w:styleId="Ulstomtale">
    <w:name w:val="Unresolved Mention"/>
    <w:basedOn w:val="Standardskriftforavsnitt"/>
    <w:uiPriority w:val="99"/>
    <w:semiHidden/>
    <w:unhideWhenUsed/>
    <w:rsid w:val="009A7CBC"/>
    <w:rPr>
      <w:color w:val="605E5C"/>
      <w:shd w:val="clear" w:color="auto" w:fill="E1DFDD"/>
    </w:rPr>
  </w:style>
  <w:style w:type="paragraph" w:styleId="INNH3">
    <w:name w:val="toc 3"/>
    <w:basedOn w:val="Normal"/>
    <w:next w:val="Normal"/>
    <w:autoRedefine/>
    <w:uiPriority w:val="39"/>
    <w:unhideWhenUsed/>
    <w:rsid w:val="008636EF"/>
    <w:pPr>
      <w:spacing w:after="100"/>
      <w:ind w:left="4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33743254">
      <w:bodyDiv w:val="1"/>
      <w:marLeft w:val="0"/>
      <w:marRight w:val="0"/>
      <w:marTop w:val="0"/>
      <w:marBottom w:val="0"/>
      <w:divBdr>
        <w:top w:val="none" w:sz="0" w:space="0" w:color="auto"/>
        <w:left w:val="none" w:sz="0" w:space="0" w:color="auto"/>
        <w:bottom w:val="none" w:sz="0" w:space="0" w:color="auto"/>
        <w:right w:val="none" w:sz="0" w:space="0" w:color="auto"/>
      </w:divBdr>
    </w:div>
    <w:div w:id="718820970">
      <w:bodyDiv w:val="1"/>
      <w:marLeft w:val="0"/>
      <w:marRight w:val="0"/>
      <w:marTop w:val="0"/>
      <w:marBottom w:val="0"/>
      <w:divBdr>
        <w:top w:val="none" w:sz="0" w:space="0" w:color="auto"/>
        <w:left w:val="none" w:sz="0" w:space="0" w:color="auto"/>
        <w:bottom w:val="none" w:sz="0" w:space="0" w:color="auto"/>
        <w:right w:val="none" w:sz="0" w:space="0" w:color="auto"/>
      </w:divBdr>
    </w:div>
    <w:div w:id="1749498118">
      <w:bodyDiv w:val="1"/>
      <w:marLeft w:val="0"/>
      <w:marRight w:val="0"/>
      <w:marTop w:val="0"/>
      <w:marBottom w:val="0"/>
      <w:divBdr>
        <w:top w:val="none" w:sz="0" w:space="0" w:color="auto"/>
        <w:left w:val="none" w:sz="0" w:space="0" w:color="auto"/>
        <w:bottom w:val="none" w:sz="0" w:space="0" w:color="auto"/>
        <w:right w:val="none" w:sz="0" w:space="0" w:color="auto"/>
      </w:divBdr>
    </w:div>
    <w:div w:id="21088460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sv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s>
</file>

<file path=word/_rels/head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754B62232984C1FA9C584B73E8D23D2"/>
        <w:category>
          <w:name w:val="Generelt"/>
          <w:gallery w:val="placeholder"/>
        </w:category>
        <w:types>
          <w:type w:val="bbPlcHdr"/>
        </w:types>
        <w:behaviors>
          <w:behavior w:val="content"/>
        </w:behaviors>
        <w:guid w:val="{01B0D5F0-51B6-4970-A842-D6EAB542885C}"/>
      </w:docPartPr>
      <w:docPartBody>
        <w:p w:rsidR="00CB5DD8" w:rsidRDefault="006C222B" w:rsidP="006C222B">
          <w:pPr>
            <w:pStyle w:val="0754B62232984C1FA9C584B73E8D23D2"/>
          </w:pPr>
          <w:r>
            <w:rPr>
              <w:color w:val="0F4761" w:themeColor="accent1" w:themeShade="BF"/>
              <w:sz w:val="24"/>
              <w:szCs w:val="24"/>
            </w:rPr>
            <w:t>[Firmanavn]</w:t>
          </w:r>
        </w:p>
      </w:docPartBody>
    </w:docPart>
    <w:docPart>
      <w:docPartPr>
        <w:name w:val="BC71BBB9BF844427995C8F5AC1C87D6C"/>
        <w:category>
          <w:name w:val="Generelt"/>
          <w:gallery w:val="placeholder"/>
        </w:category>
        <w:types>
          <w:type w:val="bbPlcHdr"/>
        </w:types>
        <w:behaviors>
          <w:behavior w:val="content"/>
        </w:behaviors>
        <w:guid w:val="{B177C86D-C35F-4725-85D2-F9917FB5E6FC}"/>
      </w:docPartPr>
      <w:docPartBody>
        <w:p w:rsidR="00CB5DD8" w:rsidRDefault="006C222B" w:rsidP="006C222B">
          <w:pPr>
            <w:pStyle w:val="BC71BBB9BF844427995C8F5AC1C87D6C"/>
          </w:pPr>
          <w:r>
            <w:rPr>
              <w:rFonts w:asciiTheme="majorHAnsi" w:eastAsiaTheme="majorEastAsia" w:hAnsiTheme="majorHAnsi" w:cstheme="majorBidi"/>
              <w:color w:val="156082" w:themeColor="accent1"/>
              <w:sz w:val="88"/>
              <w:szCs w:val="88"/>
            </w:rPr>
            <w:t>[Dokumenttittel]</w:t>
          </w:r>
        </w:p>
      </w:docPartBody>
    </w:docPart>
    <w:docPart>
      <w:docPartPr>
        <w:name w:val="AD37140C3C0E41DD8C200CE99A831719"/>
        <w:category>
          <w:name w:val="Generelt"/>
          <w:gallery w:val="placeholder"/>
        </w:category>
        <w:types>
          <w:type w:val="bbPlcHdr"/>
        </w:types>
        <w:behaviors>
          <w:behavior w:val="content"/>
        </w:behaviors>
        <w:guid w:val="{4C914E98-E8F2-4766-84B7-8675D7A06774}"/>
      </w:docPartPr>
      <w:docPartBody>
        <w:p w:rsidR="00CB5DD8" w:rsidRDefault="006C222B" w:rsidP="006C222B">
          <w:pPr>
            <w:pStyle w:val="AD37140C3C0E41DD8C200CE99A831719"/>
          </w:pPr>
          <w:r>
            <w:rPr>
              <w:color w:val="0F4761" w:themeColor="accent1" w:themeShade="BF"/>
              <w:sz w:val="24"/>
              <w:szCs w:val="24"/>
            </w:rPr>
            <w:t>[Dokumentundertittel]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Symbol">
    <w:altName w:val="Yu Gothic"/>
    <w:charset w:val="80"/>
    <w:family w:val="auto"/>
    <w:pitch w:val="default"/>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Helvetica">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Comic Sans MS">
    <w:panose1 w:val="030F0702030302020204"/>
    <w:charset w:val="00"/>
    <w:family w:val="script"/>
    <w:pitch w:val="variable"/>
    <w:sig w:usb0="00000687" w:usb1="00000013"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insDel="0" w:formatting="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222B"/>
    <w:rsid w:val="000435CD"/>
    <w:rsid w:val="00054D4E"/>
    <w:rsid w:val="000B14D6"/>
    <w:rsid w:val="00103DE8"/>
    <w:rsid w:val="00122A7D"/>
    <w:rsid w:val="001775EE"/>
    <w:rsid w:val="001C12F3"/>
    <w:rsid w:val="002205EE"/>
    <w:rsid w:val="0023637A"/>
    <w:rsid w:val="00253FAC"/>
    <w:rsid w:val="00353189"/>
    <w:rsid w:val="004348D3"/>
    <w:rsid w:val="004526DE"/>
    <w:rsid w:val="004951EF"/>
    <w:rsid w:val="0049787C"/>
    <w:rsid w:val="004A077F"/>
    <w:rsid w:val="00605175"/>
    <w:rsid w:val="0067225E"/>
    <w:rsid w:val="006C222B"/>
    <w:rsid w:val="006D70BB"/>
    <w:rsid w:val="007A7471"/>
    <w:rsid w:val="007D60BC"/>
    <w:rsid w:val="007D6EEE"/>
    <w:rsid w:val="007E2B5E"/>
    <w:rsid w:val="00922084"/>
    <w:rsid w:val="009C12D9"/>
    <w:rsid w:val="009F68D6"/>
    <w:rsid w:val="00A61F53"/>
    <w:rsid w:val="00A71082"/>
    <w:rsid w:val="00B74D02"/>
    <w:rsid w:val="00B828D1"/>
    <w:rsid w:val="00C514C7"/>
    <w:rsid w:val="00CB5DD8"/>
    <w:rsid w:val="00CF0E5F"/>
    <w:rsid w:val="00D0267F"/>
    <w:rsid w:val="00D7098E"/>
    <w:rsid w:val="00DD3809"/>
    <w:rsid w:val="00E3333A"/>
    <w:rsid w:val="00E42B19"/>
    <w:rsid w:val="00E6621E"/>
    <w:rsid w:val="00EC6D4D"/>
    <w:rsid w:val="00ED2280"/>
    <w:rsid w:val="00F3604D"/>
    <w:rsid w:val="00F9744F"/>
    <w:rsid w:val="00FE13A6"/>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b-NO" w:eastAsia="nb-NO"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customStyle="1" w:styleId="0754B62232984C1FA9C584B73E8D23D2">
    <w:name w:val="0754B62232984C1FA9C584B73E8D23D2"/>
    <w:rsid w:val="006C222B"/>
  </w:style>
  <w:style w:type="paragraph" w:customStyle="1" w:styleId="BC71BBB9BF844427995C8F5AC1C87D6C">
    <w:name w:val="BC71BBB9BF844427995C8F5AC1C87D6C"/>
    <w:rsid w:val="006C222B"/>
  </w:style>
  <w:style w:type="paragraph" w:customStyle="1" w:styleId="AD37140C3C0E41DD8C200CE99A831719">
    <w:name w:val="AD37140C3C0E41DD8C200CE99A831719"/>
    <w:rsid w:val="006C222B"/>
  </w:style>
  <w:style w:type="paragraph" w:customStyle="1" w:styleId="870549EB4C3943D5B0AF260CA7CC655C">
    <w:name w:val="870549EB4C3943D5B0AF260CA7CC655C"/>
    <w:rsid w:val="00CF0E5F"/>
    <w:pPr>
      <w:spacing w:line="278" w:lineRule="auto"/>
    </w:pPr>
    <w:rPr>
      <w:kern w:val="2"/>
      <w:sz w:val="24"/>
      <w:szCs w:val="24"/>
      <w14:ligatures w14:val="standardContextual"/>
    </w:rPr>
  </w:style>
  <w:style w:type="paragraph" w:customStyle="1" w:styleId="95B9E75201874D0E9059CAF5503DEFF4">
    <w:name w:val="95B9E75201874D0E9059CAF5503DEFF4"/>
    <w:rsid w:val="00CF0E5F"/>
    <w:pPr>
      <w:spacing w:line="278" w:lineRule="auto"/>
    </w:pPr>
    <w:rPr>
      <w:kern w:val="2"/>
      <w:sz w:val="24"/>
      <w:szCs w:val="24"/>
      <w14:ligatures w14:val="standardContextual"/>
    </w:rPr>
  </w:style>
  <w:style w:type="paragraph" w:customStyle="1" w:styleId="0F0A2282362F45BC8793A79701C4846D">
    <w:name w:val="0F0A2282362F45BC8793A79701C4846D"/>
    <w:rsid w:val="00CF0E5F"/>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2020-08-26T00:00:00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1edc4d54-f34c-437b-aea1-dfbf3452ee61" xsi:nil="true"/>
    <lcf76f155ced4ddcb4097134ff3c332f xmlns="f8255c03-f319-4c4b-9730-17eb7d9cd243">
      <Terms xmlns="http://schemas.microsoft.com/office/infopath/2007/PartnerControls"/>
    </lcf76f155ced4ddcb4097134ff3c332f>
  </documentManagement>
</p:properties>
</file>

<file path=customXml/item5.xml><?xml version="1.0" encoding="utf-8"?>
<ct:contentTypeSchema xmlns:ct="http://schemas.microsoft.com/office/2006/metadata/contentType" xmlns:ma="http://schemas.microsoft.com/office/2006/metadata/properties/metaAttributes" ct:_="" ma:_="" ma:contentTypeName="Dokument" ma:contentTypeID="0x0101009F56C98EF020D4408FCB07AEC79E92BB" ma:contentTypeVersion="15" ma:contentTypeDescription="Opprett et nytt dokument." ma:contentTypeScope="" ma:versionID="c06021070ff13e2cfdea85b3a967a6df">
  <xsd:schema xmlns:xsd="http://www.w3.org/2001/XMLSchema" xmlns:xs="http://www.w3.org/2001/XMLSchema" xmlns:p="http://schemas.microsoft.com/office/2006/metadata/properties" xmlns:ns2="f8255c03-f319-4c4b-9730-17eb7d9cd243" xmlns:ns3="1edc4d54-f34c-437b-aea1-dfbf3452ee61" targetNamespace="http://schemas.microsoft.com/office/2006/metadata/properties" ma:root="true" ma:fieldsID="4380bcdd4e0448045f48bf34f447225b" ns2:_="" ns3:_="">
    <xsd:import namespace="f8255c03-f319-4c4b-9730-17eb7d9cd243"/>
    <xsd:import namespace="1edc4d54-f34c-437b-aea1-dfbf3452ee61"/>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ServiceObjectDetectorVersions"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255c03-f319-4c4b-9730-17eb7d9cd2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Bildemerkelapper" ma:readOnly="false" ma:fieldId="{5cf76f15-5ced-4ddc-b409-7134ff3c332f}" ma:taxonomyMulti="true" ma:sspId="c34d714a-280b-4865-8956-e422e60c1b1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Location" ma:index="17" nillable="true" ma:displayName="Location" ma:indexed="true" ma:internalName="MediaServiceLocatio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edc4d54-f34c-437b-aea1-dfbf3452ee61"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425db2f0-b101-4630-a19f-6eaee7cc5e97}" ma:internalName="TaxCatchAll" ma:showField="CatchAllData" ma:web="1edc4d54-f34c-437b-aea1-dfbf3452ee61">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lingsdetaljer"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3B0A54-666F-4DA7-B20F-8B26EDA64AD8}">
  <ds:schemaRefs>
    <ds:schemaRef ds:uri="http://schemas.openxmlformats.org/officeDocument/2006/bibliography"/>
  </ds:schemaRefs>
</ds:datastoreItem>
</file>

<file path=customXml/itemProps3.xml><?xml version="1.0" encoding="utf-8"?>
<ds:datastoreItem xmlns:ds="http://schemas.openxmlformats.org/officeDocument/2006/customXml" ds:itemID="{FA118D75-5728-4531-9DCB-F7B38CCB1256}">
  <ds:schemaRefs>
    <ds:schemaRef ds:uri="http://schemas.microsoft.com/sharepoint/v3/contenttype/forms"/>
  </ds:schemaRefs>
</ds:datastoreItem>
</file>

<file path=customXml/itemProps4.xml><?xml version="1.0" encoding="utf-8"?>
<ds:datastoreItem xmlns:ds="http://schemas.openxmlformats.org/officeDocument/2006/customXml" ds:itemID="{BD2EA5EF-97D4-46B6-9CD5-1B250F91517A}">
  <ds:schemaRefs>
    <ds:schemaRef ds:uri="http://schemas.microsoft.com/office/2006/metadata/properties"/>
    <ds:schemaRef ds:uri="http://schemas.microsoft.com/office/infopath/2007/PartnerControls"/>
    <ds:schemaRef ds:uri="1edc4d54-f34c-437b-aea1-dfbf3452ee61"/>
    <ds:schemaRef ds:uri="f8255c03-f319-4c4b-9730-17eb7d9cd243"/>
  </ds:schemaRefs>
</ds:datastoreItem>
</file>

<file path=customXml/itemProps5.xml><?xml version="1.0" encoding="utf-8"?>
<ds:datastoreItem xmlns:ds="http://schemas.openxmlformats.org/officeDocument/2006/customXml" ds:itemID="{EE043EA0-D0A5-4DB8-9093-D8E6B3F682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255c03-f319-4c4b-9730-17eb7d9cd243"/>
    <ds:schemaRef ds:uri="1edc4d54-f34c-437b-aea1-dfbf3452ee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217</TotalTime>
  <Pages>12</Pages>
  <Words>4378</Words>
  <Characters>23207</Characters>
  <Application>Microsoft Office Word</Application>
  <DocSecurity>0</DocSecurity>
  <Lines>193</Lines>
  <Paragraphs>55</Paragraphs>
  <ScaleCrop>false</ScaleCrop>
  <Company>Jakobsgrenda barnehage SA</Company>
  <LinksUpToDate>false</LinksUpToDate>
  <CharactersWithSpaces>27530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Årsplan</dc:title>
  <dc:subject>2025 - 2026</dc:subject>
  <dc:creator>Helene Myhre</dc:creator>
  <cp:keywords/>
  <dc:description/>
  <cp:lastModifiedBy>Malin Lyngstad Formo</cp:lastModifiedBy>
  <cp:revision>49</cp:revision>
  <cp:lastPrinted>2025-08-12T09:41:00Z</cp:lastPrinted>
  <dcterms:created xsi:type="dcterms:W3CDTF">2025-05-30T11:26:00Z</dcterms:created>
  <dcterms:modified xsi:type="dcterms:W3CDTF">2025-08-12T13:02:00Z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0x0101004040F246FF4FD54BB9E4398C9C4A73C1</vt:lpwstr>
  </property>
  <property fmtid="{D5CDD505-2E9C-101B-9397-08002B2CF9AE}" pid="3" name="MediaServiceImageTags">
    <vt:lpwstr/>
  </property>
</Properties>
</file>